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312" r:id="rId2"/>
    <p:sldId id="320" r:id="rId3"/>
    <p:sldId id="316" r:id="rId4"/>
    <p:sldId id="325" r:id="rId5"/>
    <p:sldId id="270" r:id="rId6"/>
    <p:sldId id="285" r:id="rId7"/>
    <p:sldId id="318" r:id="rId8"/>
    <p:sldId id="321" r:id="rId9"/>
    <p:sldId id="326" r:id="rId10"/>
    <p:sldId id="327" r:id="rId11"/>
    <p:sldId id="314" r:id="rId12"/>
    <p:sldId id="322" r:id="rId13"/>
    <p:sldId id="328" r:id="rId14"/>
    <p:sldId id="329" r:id="rId15"/>
    <p:sldId id="257" r:id="rId16"/>
  </p:sldIdLst>
  <p:sldSz cx="18288000" cy="10287000"/>
  <p:notesSz cx="6858000" cy="9144000"/>
  <p:embeddedFontLst>
    <p:embeddedFont>
      <p:font typeface="Arial Nova Cond" panose="020B0506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Ink Free" panose="03080402000500000000" pitchFamily="66" charset="0"/>
      <p:regular r:id="rId28"/>
    </p:embeddedFont>
    <p:embeddedFont>
      <p:font typeface="Kristen ITC" panose="03050502040202030202" pitchFamily="66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8" roundtripDataSignature="AMtx7mgGnpT1/URmvbZ2l1K8haOYUHX6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5E8BC2"/>
    <a:srgbClr val="97AFC5"/>
    <a:srgbClr val="84A7D2"/>
    <a:srgbClr val="739BCB"/>
    <a:srgbClr val="FFEFC1"/>
    <a:srgbClr val="002060"/>
    <a:srgbClr val="FFDF7F"/>
    <a:srgbClr val="FFFF4B"/>
    <a:srgbClr val="FFF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78" autoAdjust="0"/>
    <p:restoredTop sz="95226" autoAdjust="0"/>
  </p:normalViewPr>
  <p:slideViewPr>
    <p:cSldViewPr snapToGrid="0">
      <p:cViewPr varScale="1">
        <p:scale>
          <a:sx n="53" d="100"/>
          <a:sy n="53" d="100"/>
        </p:scale>
        <p:origin x="101" y="4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68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7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4" name="Google Shape;3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9" name="Google Shape;60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57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6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ri-nadbiskupija.hr/sinodalni-proce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9638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>
            <a:extLst>
              <a:ext uri="{FF2B5EF4-FFF2-40B4-BE49-F238E27FC236}">
                <a16:creationId xmlns:a16="http://schemas.microsoft.com/office/drawing/2014/main" id="{06897369-3385-486F-921D-73BAC702175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584" r="2583" b="29292"/>
          <a:stretch/>
        </p:blipFill>
        <p:spPr>
          <a:xfrm>
            <a:off x="1607820" y="952873"/>
            <a:ext cx="14010052" cy="8617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80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86D0FF29-18BF-438B-B620-EE7D99EC9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5714" cy="10294293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06E6AB2F-47F7-4BB4-A4B3-85CA31212A5A}"/>
              </a:ext>
            </a:extLst>
          </p:cNvPr>
          <p:cNvSpPr txBox="1"/>
          <p:nvPr/>
        </p:nvSpPr>
        <p:spPr>
          <a:xfrm>
            <a:off x="929820" y="7629798"/>
            <a:ext cx="10027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>
                <a:solidFill>
                  <a:srgbClr val="0070C0"/>
                </a:solidFill>
                <a:latin typeface="Kristen ITC" panose="03050502040202030202" pitchFamily="66" charset="0"/>
              </a:rPr>
              <a:t>SINODA</a:t>
            </a:r>
            <a:r>
              <a:rPr lang="hr-HR" sz="4400" b="1" dirty="0">
                <a:latin typeface="Kristen ITC" panose="03050502040202030202" pitchFamily="66" charset="0"/>
              </a:rPr>
              <a:t> </a:t>
            </a:r>
            <a:r>
              <a:rPr lang="hr-HR" sz="4400" b="1" dirty="0">
                <a:solidFill>
                  <a:srgbClr val="00B050"/>
                </a:solidFill>
                <a:latin typeface="Kristen ITC" panose="03050502040202030202" pitchFamily="66" charset="0"/>
              </a:rPr>
              <a:t>=</a:t>
            </a:r>
            <a:r>
              <a:rPr lang="hr-HR" sz="4400" b="1" dirty="0">
                <a:latin typeface="Kristen ITC" panose="03050502040202030202" pitchFamily="66" charset="0"/>
              </a:rPr>
              <a:t> </a:t>
            </a:r>
            <a:r>
              <a:rPr lang="hr-HR" sz="4400" b="1" dirty="0">
                <a:solidFill>
                  <a:srgbClr val="FF0000"/>
                </a:solidFill>
                <a:latin typeface="Kristen ITC" panose="03050502040202030202" pitchFamily="66" charset="0"/>
              </a:rPr>
              <a:t>„HODATI ZAJEDNO”</a:t>
            </a:r>
          </a:p>
        </p:txBody>
      </p:sp>
    </p:spTree>
    <p:extLst>
      <p:ext uri="{BB962C8B-B14F-4D97-AF65-F5344CB8AC3E}">
        <p14:creationId xmlns:p14="http://schemas.microsoft.com/office/powerpoint/2010/main" val="24004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karta&#10;&#10;Opis je automatski generiran">
            <a:extLst>
              <a:ext uri="{FF2B5EF4-FFF2-40B4-BE49-F238E27FC236}">
                <a16:creationId xmlns:a16="http://schemas.microsoft.com/office/drawing/2014/main" id="{09597621-D820-4EA5-A7B9-62BCD5B5A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" y="771821"/>
            <a:ext cx="4903929" cy="48365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CD99F02-4D3C-4BA1-9D92-76CF52579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445" y="2617739"/>
            <a:ext cx="9987075" cy="2239704"/>
          </a:xfrm>
        </p:spPr>
        <p:txBody>
          <a:bodyPr>
            <a:normAutofit/>
          </a:bodyPr>
          <a:lstStyle/>
          <a:p>
            <a:r>
              <a:rPr lang="pl-PL" sz="7200" b="1" i="0" strike="noStrike" cap="none" dirty="0">
                <a:solidFill>
                  <a:schemeClr val="tx1"/>
                </a:solidFill>
                <a:latin typeface="Ink Free" panose="03080402000500000000" pitchFamily="66" charset="0"/>
                <a:ea typeface="Arial"/>
                <a:cs typeface="Calibri" panose="020F0502020204030204" pitchFamily="34" charset="0"/>
                <a:sym typeface="Arial"/>
              </a:rPr>
              <a:t>POZIV BISKUPIJAMA</a:t>
            </a:r>
            <a:endParaRPr lang="hr-HR" sz="5400" b="1" dirty="0">
              <a:latin typeface="Ink Free" panose="03080402000500000000" pitchFamily="66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8B1FFBC-B20E-4D1B-BA50-D2B4AC2B6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2195" y="6281680"/>
            <a:ext cx="14465198" cy="2986176"/>
          </a:xfrm>
        </p:spPr>
        <p:txBody>
          <a:bodyPr>
            <a:normAutofit/>
          </a:bodyPr>
          <a:lstStyle/>
          <a:p>
            <a:pPr marL="25400" indent="0" algn="just">
              <a:buClrTx/>
            </a:pPr>
            <a:endParaRPr lang="hr-HR" dirty="0">
              <a:solidFill>
                <a:schemeClr val="tx1"/>
              </a:solidFill>
              <a:latin typeface="Kristen ITC" panose="03050502040202030202" pitchFamily="66" charset="0"/>
              <a:ea typeface="Cardo"/>
              <a:cs typeface="Calibri" panose="020F0502020204030204" pitchFamily="34" charset="0"/>
              <a:sym typeface="Cardo"/>
            </a:endParaRPr>
          </a:p>
          <a:p>
            <a:pPr marL="482600" indent="-457200" algn="just">
              <a:buClrTx/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  Promišljati o vlastitoj situaciji i o svojim vlastitim problemima.</a:t>
            </a:r>
          </a:p>
          <a:p>
            <a:pPr marL="25400" indent="0" algn="just">
              <a:buClrTx/>
            </a:pPr>
            <a:endParaRPr lang="hr-HR" dirty="0">
              <a:solidFill>
                <a:schemeClr val="tx1"/>
              </a:solidFill>
              <a:latin typeface="Kristen ITC" panose="03050502040202030202" pitchFamily="66" charset="0"/>
              <a:ea typeface="Cardo"/>
              <a:cs typeface="Calibri" panose="020F0502020204030204" pitchFamily="34" charset="0"/>
              <a:sym typeface="Cardo"/>
            </a:endParaRPr>
          </a:p>
          <a:p>
            <a:pPr marL="482600" indent="-457200" algn="just">
              <a:buClrTx/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Krenuti putem Sinodalne obnove nadahnute milošću Duha Svetoga.</a:t>
            </a:r>
          </a:p>
        </p:txBody>
      </p:sp>
    </p:spTree>
    <p:extLst>
      <p:ext uri="{BB962C8B-B14F-4D97-AF65-F5344CB8AC3E}">
        <p14:creationId xmlns:p14="http://schemas.microsoft.com/office/powerpoint/2010/main" val="212144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C886DE-B0DD-4D25-96EB-53928DDFA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0" y="691980"/>
            <a:ext cx="13030200" cy="1883580"/>
          </a:xfrm>
        </p:spPr>
        <p:txBody>
          <a:bodyPr>
            <a:normAutofit/>
          </a:bodyPr>
          <a:lstStyle/>
          <a:p>
            <a:r>
              <a:rPr lang="hr-HR" sz="5400" b="1" dirty="0">
                <a:solidFill>
                  <a:schemeClr val="tx1"/>
                </a:solidFill>
                <a:latin typeface="Ink Free" panose="03080402000500000000" pitchFamily="66" charset="0"/>
                <a:cs typeface="Calibri" panose="020F0502020204030204" pitchFamily="34" charset="0"/>
              </a:rPr>
              <a:t>KORACI SINODALNOG PUTA RIJEČKE NADBISKUPIJE</a:t>
            </a:r>
            <a:endParaRPr lang="hr-HR" sz="7200" b="1" dirty="0">
              <a:latin typeface="Ink Free" panose="03080402000500000000" pitchFamily="66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2B33E7E-1AA9-4B7A-A659-7360DA200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2790263"/>
            <a:ext cx="13187362" cy="2813833"/>
          </a:xfrm>
        </p:spPr>
        <p:txBody>
          <a:bodyPr>
            <a:normAutofit/>
          </a:bodyPr>
          <a:lstStyle/>
          <a:p>
            <a:pPr marL="25400" indent="0" algn="just">
              <a:lnSpc>
                <a:spcPct val="150000"/>
              </a:lnSpc>
              <a:buClrTx/>
            </a:pPr>
            <a:endParaRPr lang="hr-HR" sz="1800" b="1" dirty="0">
              <a:solidFill>
                <a:schemeClr val="tx1"/>
              </a:solidFill>
              <a:latin typeface="Kristen ITC" panose="03050502040202030202" pitchFamily="66" charset="0"/>
              <a:cs typeface="Calibri" panose="020F0502020204030204" pitchFamily="34" charset="0"/>
            </a:endParaRPr>
          </a:p>
          <a:p>
            <a:pPr marL="996950" lvl="1" indent="-514350" algn="just">
              <a:lnSpc>
                <a:spcPct val="200000"/>
              </a:lnSpc>
              <a:buClrTx/>
              <a:buAutoNum type="arabicPeriod"/>
            </a:pPr>
            <a:r>
              <a:rPr lang="hr-HR" sz="2400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Osnivanje Nadbiskupijskog povjerenstva za </a:t>
            </a:r>
            <a:r>
              <a:rPr lang="hr-HR" sz="2400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s</a:t>
            </a:r>
            <a:r>
              <a:rPr lang="hr-HR" sz="2400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inodalno savjetovanje.</a:t>
            </a:r>
          </a:p>
          <a:p>
            <a:pPr marL="996950" lvl="1" indent="-514350" algn="just">
              <a:lnSpc>
                <a:spcPct val="200000"/>
              </a:lnSpc>
              <a:buClrTx/>
              <a:buAutoNum type="arabicPeriod"/>
            </a:pPr>
            <a:r>
              <a:rPr lang="hr-HR" sz="2400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Izrada plana i postavljanje ciljeva od strane povjerenstva; priprema materijala.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E72E3AE-F767-48BA-BAB7-98C5BEB09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4480" y="8501380"/>
            <a:ext cx="970158" cy="1035953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88CE9C3E-2DCE-4F3C-A197-9B9EBD7F234D}"/>
              </a:ext>
            </a:extLst>
          </p:cNvPr>
          <p:cNvSpPr txBox="1"/>
          <p:nvPr/>
        </p:nvSpPr>
        <p:spPr>
          <a:xfrm>
            <a:off x="13380720" y="8419191"/>
            <a:ext cx="3698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hr-HR" sz="3600" b="1" kern="1200" dirty="0">
                <a:solidFill>
                  <a:srgbClr val="0077B5"/>
                </a:solidFill>
                <a:latin typeface="Calibri" panose="020F0502020204030204"/>
                <a:ea typeface="+mn-ea"/>
                <a:cs typeface="+mn-cs"/>
              </a:rPr>
              <a:t>Riječka</a:t>
            </a:r>
          </a:p>
          <a:p>
            <a:pPr defTabSz="457200">
              <a:buClrTx/>
              <a:buFontTx/>
              <a:buNone/>
            </a:pPr>
            <a:r>
              <a:rPr lang="hr-HR" sz="3600" b="1" kern="1200" dirty="0">
                <a:solidFill>
                  <a:srgbClr val="0077B5"/>
                </a:solidFill>
                <a:latin typeface="Calibri" panose="020F0502020204030204"/>
                <a:ea typeface="+mn-ea"/>
                <a:cs typeface="+mn-cs"/>
              </a:rPr>
              <a:t>nadbiskupija</a:t>
            </a:r>
            <a:endParaRPr lang="hr-HR" sz="4000" b="1" kern="1200" dirty="0">
              <a:solidFill>
                <a:srgbClr val="0077B5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1EF1E8DC-FB4E-4B58-9FF7-5A0E5B4C8799}"/>
              </a:ext>
            </a:extLst>
          </p:cNvPr>
          <p:cNvSpPr txBox="1">
            <a:spLocks/>
          </p:cNvSpPr>
          <p:nvPr/>
        </p:nvSpPr>
        <p:spPr>
          <a:xfrm>
            <a:off x="944880" y="5268717"/>
            <a:ext cx="15346680" cy="1297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82600" lvl="1" indent="0" algn="just">
              <a:buClrTx/>
            </a:pPr>
            <a:r>
              <a:rPr lang="hr-HR" sz="2400" b="1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3.  Animiranje sinodalnog savjetovanja u župama, zajednicama i udrugama unutar i izvan Crkve te </a:t>
            </a:r>
            <a:br>
              <a:rPr lang="hr-HR" sz="2400" b="1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</a:br>
            <a:r>
              <a:rPr lang="hr-HR" sz="2400" b="1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 		traženje njihova promišljanja o temama Sinode (sinodalno savjetovanje).</a:t>
            </a:r>
          </a:p>
        </p:txBody>
      </p:sp>
      <p:sp>
        <p:nvSpPr>
          <p:cNvPr id="8" name="Podnaslov 2">
            <a:extLst>
              <a:ext uri="{FF2B5EF4-FFF2-40B4-BE49-F238E27FC236}">
                <a16:creationId xmlns:a16="http://schemas.microsoft.com/office/drawing/2014/main" id="{F7D729E8-BE42-4368-B2BB-1489BC2E41FE}"/>
              </a:ext>
            </a:extLst>
          </p:cNvPr>
          <p:cNvSpPr txBox="1">
            <a:spLocks/>
          </p:cNvSpPr>
          <p:nvPr/>
        </p:nvSpPr>
        <p:spPr>
          <a:xfrm>
            <a:off x="944880" y="6369707"/>
            <a:ext cx="14505622" cy="204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82600" lvl="1" indent="0" algn="just">
              <a:lnSpc>
                <a:spcPct val="200000"/>
              </a:lnSpc>
              <a:buClrTx/>
            </a:pPr>
            <a:r>
              <a:rPr lang="hr-HR" sz="2400" b="1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</a:rPr>
              <a:t>4.  </a:t>
            </a:r>
            <a:r>
              <a:rPr lang="hr-HR" sz="2400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Sabiranje prikupljenog materijala, završna skupina i priprema nadbiskupijskog izvješća.</a:t>
            </a:r>
          </a:p>
        </p:txBody>
      </p:sp>
    </p:spTree>
    <p:extLst>
      <p:ext uri="{BB962C8B-B14F-4D97-AF65-F5344CB8AC3E}">
        <p14:creationId xmlns:p14="http://schemas.microsoft.com/office/powerpoint/2010/main" val="105259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872B94-7ACD-40ED-8F08-3133E99EA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798" y="1338384"/>
            <a:ext cx="12115800" cy="2257425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C00000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ZANIMA NAS ŠTO MISLIŠ O CRKVI!</a:t>
            </a:r>
            <a:br>
              <a:rPr lang="hr-HR" sz="4000" b="1" dirty="0">
                <a:solidFill>
                  <a:srgbClr val="C00000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800" b="1" dirty="0">
                <a:solidFill>
                  <a:srgbClr val="FFDF7F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br>
              <a:rPr lang="hr-HR" sz="4000" b="1" dirty="0">
                <a:solidFill>
                  <a:srgbClr val="C00000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3600" b="1" dirty="0">
                <a:solidFill>
                  <a:srgbClr val="C00000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CRKVA ŽELI ČUTI I </a:t>
            </a:r>
            <a:r>
              <a:rPr lang="hr-HR" sz="3600" b="1" u="sng" dirty="0">
                <a:solidFill>
                  <a:srgbClr val="002060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TVOJE MIŠLJENJE!</a:t>
            </a:r>
            <a:br>
              <a:rPr lang="hr-HR" sz="3600" b="1" u="sng" dirty="0">
                <a:solidFill>
                  <a:srgbClr val="C00000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r-HR" sz="4000" u="sng" dirty="0">
              <a:latin typeface="Kristen ITC" panose="03050502040202030202" pitchFamily="66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2063379-2F13-4159-A54E-5CB453AA6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586" y="5921682"/>
            <a:ext cx="8267784" cy="3664278"/>
          </a:xfrm>
          <a:solidFill>
            <a:srgbClr val="FFFF4B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0" rIns="576000" bIns="7200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400" b="1" dirty="0">
              <a:solidFill>
                <a:srgbClr val="FFDF7F"/>
              </a:solidFill>
              <a:effectLst/>
              <a:latin typeface="Kristen ITC" panose="03050502040202030202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hr-HR" sz="2400" b="1" kern="1800" dirty="0">
                <a:solidFill>
                  <a:srgbClr val="C00000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    Misliš li da je Crkva danas mjesto u </a:t>
            </a:r>
            <a:br>
              <a:rPr lang="hr-HR" sz="2400" b="1" kern="1800" dirty="0">
                <a:solidFill>
                  <a:srgbClr val="C00000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r-HR" sz="2400" b="1" kern="1800" dirty="0">
                <a:solidFill>
                  <a:srgbClr val="C00000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kojem se živi iskreno zajedništvo? </a:t>
            </a:r>
            <a:br>
              <a:rPr lang="hr-HR" sz="2400" b="1" kern="1800" dirty="0">
                <a:solidFill>
                  <a:srgbClr val="C00000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r-HR" sz="400" b="1" kern="1800" dirty="0">
                <a:solidFill>
                  <a:srgbClr val="FFDF7F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</a:p>
          <a:p>
            <a:pPr>
              <a:spcAft>
                <a:spcPts val="800"/>
              </a:spcAft>
            </a:pPr>
            <a:r>
              <a:rPr lang="hr-HR" sz="2400" b="1" kern="1800" dirty="0">
                <a:solidFill>
                  <a:srgbClr val="C00000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    Pridonosi li Crkva ljubavi, </a:t>
            </a:r>
            <a:r>
              <a:rPr lang="hr-HR" sz="2400" b="1" kern="1800" dirty="0">
                <a:solidFill>
                  <a:srgbClr val="C00000"/>
                </a:solidFill>
                <a:latin typeface="Kristen ITC" panose="03050502040202030202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slozi i </a:t>
            </a:r>
            <a:r>
              <a:rPr lang="hr-HR" sz="2400" b="1" kern="1800" dirty="0">
                <a:solidFill>
                  <a:srgbClr val="C00000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jedinstvu među ljudima, prema Isusovoj želji?</a:t>
            </a:r>
            <a:br>
              <a:rPr lang="hr-HR" sz="2400" b="1" kern="1800" dirty="0">
                <a:solidFill>
                  <a:srgbClr val="C00000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hr-HR" sz="400" b="1" kern="1800" dirty="0">
              <a:solidFill>
                <a:srgbClr val="FFDF7F"/>
              </a:solidFill>
              <a:effectLst/>
              <a:latin typeface="Kristen ITC" panose="03050502040202030202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hr-HR" sz="2400" b="1" kern="1800" dirty="0">
                <a:solidFill>
                  <a:srgbClr val="C00000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hr-HR" sz="2400" b="1" kern="1800" dirty="0">
                <a:solidFill>
                  <a:srgbClr val="002060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Na koje nas korake Duh Sveti poziva </a:t>
            </a:r>
            <a:br>
              <a:rPr lang="hr-HR" sz="2400" b="1" kern="1800" dirty="0">
                <a:solidFill>
                  <a:srgbClr val="002060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r-HR" sz="2400" b="1" kern="1800" dirty="0">
                <a:solidFill>
                  <a:srgbClr val="002060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kako bismo rasli u našem „zajedničkom hodu“?</a:t>
            </a:r>
          </a:p>
          <a:p>
            <a:endParaRPr lang="hr-HR" sz="2800" b="1" dirty="0">
              <a:latin typeface="Kristen ITC" panose="03050502040202030202" pitchFamily="66" charset="0"/>
              <a:cs typeface="Calibri" panose="020F0502020204030204" pitchFamily="34" charset="0"/>
            </a:endParaRPr>
          </a:p>
        </p:txBody>
      </p:sp>
      <p:pic>
        <p:nvPicPr>
          <p:cNvPr id="6" name="Slika 5" descr="Slika na kojoj se prikazuje muškarac, osoba&#10;&#10;Opis je automatski generiran">
            <a:extLst>
              <a:ext uri="{FF2B5EF4-FFF2-40B4-BE49-F238E27FC236}">
                <a16:creationId xmlns:a16="http://schemas.microsoft.com/office/drawing/2014/main" id="{7DB94BC2-E859-480E-B91A-CA36D4E28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69" y="0"/>
            <a:ext cx="3403598" cy="2786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CD4AD20-3935-41DC-B4DD-B2AF4B93AD4F}"/>
              </a:ext>
            </a:extLst>
          </p:cNvPr>
          <p:cNvSpPr txBox="1"/>
          <p:nvPr/>
        </p:nvSpPr>
        <p:spPr>
          <a:xfrm>
            <a:off x="11697000" y="7150364"/>
            <a:ext cx="6169934" cy="1564975"/>
          </a:xfrm>
          <a:prstGeom prst="rect">
            <a:avLst/>
          </a:prstGeom>
          <a:solidFill>
            <a:srgbClr val="FFEFC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b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hr-HR" sz="800" b="1" i="0" u="sng" strike="noStrike" kern="18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risten ITC" panose="03050502040202030202" pitchFamily="66" charset="0"/>
              <a:ea typeface="Cardo"/>
              <a:cs typeface="Calibri" panose="020F0502020204030204" pitchFamily="34" charset="0"/>
              <a:sym typeface="Card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sng" strike="noStrike" kern="18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PIŠI NAM:</a:t>
            </a:r>
            <a:br>
              <a:rPr kumimoji="0" lang="hr-HR" sz="3200" b="1" i="0" u="sng" strike="noStrike" kern="18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</a:br>
            <a:r>
              <a:rPr kumimoji="0" lang="hr-HR" sz="800" b="1" i="0" u="sng" strike="noStrike" kern="1800" cap="none" spc="0" normalizeH="0" baseline="0" noProof="0" dirty="0">
                <a:ln>
                  <a:noFill/>
                </a:ln>
                <a:solidFill>
                  <a:srgbClr val="FFDF7F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g</a:t>
            </a:r>
            <a:br>
              <a:rPr kumimoji="0" lang="hr-HR" sz="3200" b="1" i="0" u="none" strike="noStrike" kern="18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</a:br>
            <a:r>
              <a:rPr kumimoji="0" lang="hr-HR" sz="3200" b="1" i="0" u="none" strike="noStrike" kern="18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sinoda.rijeka@gmail.com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00" b="1" i="0" u="none" strike="noStrike" kern="1800" cap="none" spc="0" normalizeH="0" baseline="0" noProof="0" dirty="0">
                <a:ln>
                  <a:noFill/>
                </a:ln>
                <a:solidFill>
                  <a:srgbClr val="FFEFC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d</a:t>
            </a: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077716DE-52A7-451E-8DA3-53DF85CC1741}"/>
              </a:ext>
            </a:extLst>
          </p:cNvPr>
          <p:cNvSpPr/>
          <p:nvPr/>
        </p:nvSpPr>
        <p:spPr>
          <a:xfrm>
            <a:off x="9669698" y="7574515"/>
            <a:ext cx="1282974" cy="7166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id="{52313B20-1A30-4B88-A749-EC92EDA2E9DF}"/>
              </a:ext>
            </a:extLst>
          </p:cNvPr>
          <p:cNvSpPr txBox="1">
            <a:spLocks/>
          </p:cNvSpPr>
          <p:nvPr/>
        </p:nvSpPr>
        <p:spPr>
          <a:xfrm>
            <a:off x="1371369" y="4171949"/>
            <a:ext cx="6323283" cy="1085851"/>
          </a:xfrm>
          <a:prstGeom prst="rect">
            <a:avLst/>
          </a:prstGeom>
          <a:solidFill>
            <a:srgbClr val="FFFF4B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36000" rIns="576000" bIns="72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400" b="1" kern="1200" dirty="0">
                <a:solidFill>
                  <a:srgbClr val="FFEFC1"/>
                </a:solidFill>
                <a:latin typeface="Kristen ITC" panose="03050502040202030202" pitchFamily="66" charset="0"/>
                <a:ea typeface="+mn-ea"/>
                <a:cs typeface="Calibri" panose="020F0502020204030204" pitchFamily="34" charset="0"/>
                <a:sym typeface="Arial"/>
              </a:rPr>
              <a:t>s</a:t>
            </a:r>
            <a:br>
              <a:rPr lang="hr-HR" sz="2400" b="1" kern="1200" dirty="0">
                <a:solidFill>
                  <a:srgbClr val="C00000"/>
                </a:solidFill>
                <a:latin typeface="Kristen ITC" panose="03050502040202030202" pitchFamily="66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lang="hr-HR" sz="2400" b="1" kern="1200" dirty="0">
                <a:solidFill>
                  <a:srgbClr val="C00000"/>
                </a:solidFill>
                <a:latin typeface="Kristen ITC" panose="03050502040202030202" pitchFamily="66" charset="0"/>
                <a:ea typeface="+mn-ea"/>
                <a:cs typeface="Calibri" panose="020F0502020204030204" pitchFamily="34" charset="0"/>
                <a:sym typeface="Arial"/>
              </a:rPr>
              <a:t>Sinoda je proces koji se događa </a:t>
            </a:r>
            <a:br>
              <a:rPr lang="hr-HR" sz="2400" b="1" kern="1200" dirty="0">
                <a:solidFill>
                  <a:srgbClr val="C00000"/>
                </a:solidFill>
                <a:latin typeface="Kristen ITC" panose="03050502040202030202" pitchFamily="66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lang="hr-HR" sz="2400" b="1" kern="1200" dirty="0">
                <a:solidFill>
                  <a:srgbClr val="002060"/>
                </a:solidFill>
                <a:latin typeface="Kristen ITC" panose="03050502040202030202" pitchFamily="66" charset="0"/>
                <a:ea typeface="+mn-ea"/>
                <a:cs typeface="Calibri" panose="020F0502020204030204" pitchFamily="34" charset="0"/>
                <a:sym typeface="Arial"/>
              </a:rPr>
              <a:t>u našoj svakodnevici.</a:t>
            </a:r>
            <a:endParaRPr lang="hr-HR" sz="2400" b="1" dirty="0">
              <a:solidFill>
                <a:srgbClr val="002060"/>
              </a:solidFill>
              <a:latin typeface="Kristen ITC" panose="03050502040202030202" pitchFamily="66" charset="0"/>
              <a:cs typeface="Calibri" panose="020F0502020204030204" pitchFamily="34" charset="0"/>
            </a:endParaRPr>
          </a:p>
        </p:txBody>
      </p:sp>
      <p:sp>
        <p:nvSpPr>
          <p:cNvPr id="10" name="Strelica: desno 9">
            <a:extLst>
              <a:ext uri="{FF2B5EF4-FFF2-40B4-BE49-F238E27FC236}">
                <a16:creationId xmlns:a16="http://schemas.microsoft.com/office/drawing/2014/main" id="{F6CC6BA3-4CAE-4CCD-854C-58C5F88812FF}"/>
              </a:ext>
            </a:extLst>
          </p:cNvPr>
          <p:cNvSpPr/>
          <p:nvPr/>
        </p:nvSpPr>
        <p:spPr>
          <a:xfrm>
            <a:off x="8732345" y="4387130"/>
            <a:ext cx="1282974" cy="7166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953A78E-436E-4263-A9C4-ECE6B47BC6CD}"/>
              </a:ext>
            </a:extLst>
          </p:cNvPr>
          <p:cNvSpPr txBox="1"/>
          <p:nvPr/>
        </p:nvSpPr>
        <p:spPr>
          <a:xfrm>
            <a:off x="11307131" y="4067626"/>
            <a:ext cx="6323283" cy="1339272"/>
          </a:xfrm>
          <a:prstGeom prst="rect">
            <a:avLst/>
          </a:prstGeom>
          <a:solidFill>
            <a:srgbClr val="FFEFC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b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hr-HR" sz="600" b="1" i="0" u="sng" strike="noStrike" kern="18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ova Cond" panose="020B0506020202020204" pitchFamily="34" charset="0"/>
              <a:ea typeface="Cardo"/>
              <a:cs typeface="Calibri" panose="020F0502020204030204" pitchFamily="34" charset="0"/>
              <a:sym typeface="Cardo"/>
            </a:endParaRPr>
          </a:p>
          <a:p>
            <a:pPr marL="25400" lvl="0" algn="ctr" defTabSz="457200">
              <a:buClrTx/>
              <a:defRPr/>
            </a:pPr>
            <a:r>
              <a:rPr lang="hr-HR" sz="2800" b="1" kern="1800" dirty="0">
                <a:solidFill>
                  <a:srgbClr val="002060"/>
                </a:solidFill>
                <a:latin typeface="Kristen ITC" panose="03050502040202030202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Uključi se u sinodalni hod </a:t>
            </a:r>
            <a:br>
              <a:rPr lang="hr-HR" sz="2800" b="1" kern="1800" dirty="0">
                <a:solidFill>
                  <a:srgbClr val="002060"/>
                </a:solidFill>
                <a:latin typeface="Kristen ITC" panose="03050502040202030202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r-HR" sz="2800" b="1" kern="1800" dirty="0">
                <a:solidFill>
                  <a:srgbClr val="FF0000"/>
                </a:solidFill>
                <a:latin typeface="Kristen ITC" panose="03050502040202030202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svoje župe kojoj pripadaš!</a:t>
            </a:r>
          </a:p>
          <a:p>
            <a:pPr marL="25400" lvl="0" algn="ctr" defTabSz="457200">
              <a:buClrTx/>
              <a:defRPr/>
            </a:pPr>
            <a:r>
              <a:rPr lang="hr-HR" sz="500" b="1" kern="1800" dirty="0">
                <a:solidFill>
                  <a:srgbClr val="FFEFC1"/>
                </a:solidFill>
                <a:highlight>
                  <a:srgbClr val="FFEFC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hr-HR" sz="400" b="1" kern="1800" dirty="0">
              <a:solidFill>
                <a:srgbClr val="FFEFC1"/>
              </a:solidFill>
              <a:highlight>
                <a:srgbClr val="FFEFC1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" b="1" i="0" u="none" strike="noStrike" kern="1800" cap="none" spc="0" normalizeH="0" baseline="0" noProof="0" dirty="0">
                <a:ln>
                  <a:noFill/>
                </a:ln>
                <a:solidFill>
                  <a:srgbClr val="FFEFC1"/>
                </a:solidFill>
                <a:effectLst/>
                <a:uLnTx/>
                <a:uFillTx/>
                <a:latin typeface="Arial Nova Cond" panose="020B0506020202020204" pitchFamily="34" charset="0"/>
                <a:ea typeface="Cardo"/>
                <a:cs typeface="Calibri" panose="020F0502020204030204" pitchFamily="34" charset="0"/>
                <a:sym typeface="Cardo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9093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7" grpId="0" animBg="1"/>
      <p:bldP spid="8" grpId="0" animBg="1"/>
      <p:bldP spid="9" grpId="0" build="p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B118ED-F527-4E25-96D3-6BC65F6FA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20" y="1928943"/>
            <a:ext cx="11186160" cy="1969135"/>
          </a:xfrm>
        </p:spPr>
        <p:txBody>
          <a:bodyPr>
            <a:normAutofit/>
          </a:bodyPr>
          <a:lstStyle/>
          <a:p>
            <a:r>
              <a:rPr lang="hr-HR" sz="7200" b="1" dirty="0">
                <a:solidFill>
                  <a:srgbClr val="FF0000"/>
                </a:solidFill>
                <a:latin typeface="Ink Free" panose="03080402000500000000" pitchFamily="66" charset="0"/>
              </a:rPr>
              <a:t>VIŠE O SINODI: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AEA0899-7B54-44F9-9D19-9DA91AFAE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840" y="4267200"/>
            <a:ext cx="14203680" cy="1752600"/>
          </a:xfrm>
        </p:spPr>
        <p:txBody>
          <a:bodyPr>
            <a:normAutofit/>
          </a:bodyPr>
          <a:lstStyle/>
          <a:p>
            <a:pPr marL="25400" indent="0">
              <a:buClr>
                <a:schemeClr val="tx1"/>
              </a:buClr>
            </a:pPr>
            <a:r>
              <a:rPr lang="hr-HR" sz="4000" dirty="0">
                <a:solidFill>
                  <a:srgbClr val="0070C0"/>
                </a:solidFill>
                <a:latin typeface="Kristen ITC" panose="03050502040202030202" pitchFamily="66" charset="0"/>
                <a:ea typeface="Cardo"/>
                <a:cs typeface="Times New Roman" panose="02020603050405020304" pitchFamily="18" charset="0"/>
                <a:sym typeface="Card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www.ri-nadbiskupija.hr/sinodalni-proces/</a:t>
            </a:r>
            <a:endParaRPr lang="hr-HR" sz="4000" dirty="0">
              <a:solidFill>
                <a:srgbClr val="0070C0"/>
              </a:solidFill>
              <a:latin typeface="Kristen ITC" panose="03050502040202030202" pitchFamily="66" charset="0"/>
              <a:ea typeface="Cardo"/>
              <a:cs typeface="Times New Roman" panose="02020603050405020304" pitchFamily="18" charset="0"/>
              <a:sym typeface="Cardo"/>
            </a:endParaRPr>
          </a:p>
          <a:p>
            <a:endParaRPr lang="hr-HR" sz="1400" b="1" dirty="0">
              <a:solidFill>
                <a:srgbClr val="0070C0"/>
              </a:solidFill>
              <a:effectLst/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  <a:sym typeface="Cardo"/>
            </a:endParaRPr>
          </a:p>
          <a:p>
            <a:r>
              <a:rPr lang="hr-HR" sz="1400" b="1" dirty="0"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050" b="1" dirty="0">
              <a:effectLst/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>
              <a:latin typeface="Kristen ITC" panose="03050502040202030202" pitchFamily="66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4B68AD3-2278-4AAA-B106-D18DB242A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8107" y="7012425"/>
            <a:ext cx="1818493" cy="178311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579D632-9C9F-4B54-946C-1277D0CF2E31}"/>
              </a:ext>
            </a:extLst>
          </p:cNvPr>
          <p:cNvSpPr txBox="1"/>
          <p:nvPr/>
        </p:nvSpPr>
        <p:spPr>
          <a:xfrm>
            <a:off x="9687707" y="7257651"/>
            <a:ext cx="244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QR  KOD:</a:t>
            </a:r>
          </a:p>
        </p:txBody>
      </p:sp>
    </p:spTree>
    <p:extLst>
      <p:ext uri="{BB962C8B-B14F-4D97-AF65-F5344CB8AC3E}">
        <p14:creationId xmlns:p14="http://schemas.microsoft.com/office/powerpoint/2010/main" val="27593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748461" y="2406391"/>
            <a:ext cx="16547238" cy="768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2" spcCol="252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2400" b="1" i="0" u="none" strike="noStrike" cap="none" dirty="0">
              <a:solidFill>
                <a:srgbClr val="923974"/>
              </a:solidFill>
              <a:latin typeface="Kristen ITC" panose="03050502040202030202" pitchFamily="66" charset="0"/>
              <a:ea typeface="Cardo"/>
              <a:cs typeface="Calibri" panose="020F0502020204030204" pitchFamily="34" charset="0"/>
              <a:sym typeface="Cardo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Stojimo pred tobom, Duše Sveti,</a:t>
            </a:r>
            <a:endParaRPr lang="hr-HR" sz="2400" b="1" dirty="0">
              <a:solidFill>
                <a:schemeClr val="tx1"/>
              </a:solidFill>
              <a:latin typeface="Kristen ITC" panose="03050502040202030202" pitchFamily="66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3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sabrani u tvoje ime.</a:t>
            </a:r>
            <a:endParaRPr lang="hr-HR" sz="2400" b="1" dirty="0">
              <a:solidFill>
                <a:schemeClr val="tx1"/>
              </a:solidFill>
              <a:latin typeface="Kristen ITC" panose="03050502040202030202" pitchFamily="66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3005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2400" b="1" i="0" u="none" strike="noStrike" cap="none" dirty="0">
              <a:solidFill>
                <a:schemeClr val="tx1"/>
              </a:solidFill>
              <a:latin typeface="Kristen ITC" panose="03050502040202030202" pitchFamily="66" charset="0"/>
              <a:ea typeface="Cardo"/>
              <a:cs typeface="Calibri" panose="020F0502020204030204" pitchFamily="34" charset="0"/>
              <a:sym typeface="Cardo"/>
            </a:endParaRPr>
          </a:p>
          <a:p>
            <a:pPr marL="0" marR="0" lvl="0" indent="0" algn="ctr" rtl="0">
              <a:lnSpc>
                <a:spcPct val="13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Povjeravamo se samo tebi da nas vodiš:</a:t>
            </a:r>
            <a:endParaRPr lang="hr-HR" sz="2400" b="1" dirty="0">
              <a:solidFill>
                <a:schemeClr val="tx1"/>
              </a:solidFill>
              <a:latin typeface="Kristen ITC" panose="03050502040202030202" pitchFamily="66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3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nastani se u srcima našim,</a:t>
            </a:r>
            <a:r>
              <a:rPr lang="hr-HR" sz="2400" b="1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</a:rPr>
              <a:t> </a:t>
            </a:r>
            <a:r>
              <a:rPr lang="hr-HR" sz="2400" b="1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pokaži nam put </a:t>
            </a:r>
            <a:br>
              <a:rPr lang="hr-HR" sz="2400" b="1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</a:br>
            <a:r>
              <a:rPr lang="hr-HR" sz="2400" b="1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kojim nam je ići</a:t>
            </a:r>
            <a:r>
              <a:rPr lang="hr-HR" sz="2400" b="1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</a:rPr>
              <a:t> </a:t>
            </a:r>
            <a:r>
              <a:rPr lang="hr-HR" sz="2400" b="1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i nauči nas njime pravo hoditi.</a:t>
            </a:r>
            <a:endParaRPr lang="hr-HR" sz="2400" b="1" dirty="0">
              <a:solidFill>
                <a:schemeClr val="tx1"/>
              </a:solidFill>
              <a:latin typeface="Kristen ITC" panose="03050502040202030202" pitchFamily="66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2400" b="1" i="0" u="none" strike="noStrike" cap="none" dirty="0">
              <a:solidFill>
                <a:schemeClr val="tx1"/>
              </a:solidFill>
              <a:latin typeface="Kristen ITC" panose="03050502040202030202" pitchFamily="66" charset="0"/>
              <a:ea typeface="Cardo"/>
              <a:cs typeface="Calibri" panose="020F0502020204030204" pitchFamily="34" charset="0"/>
              <a:sym typeface="Cardo"/>
            </a:endParaRPr>
          </a:p>
          <a:p>
            <a:pPr marL="0" marR="0" lvl="0" indent="0" algn="ctr" rtl="0">
              <a:lnSpc>
                <a:spcPct val="13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Slabi smo i grješni,</a:t>
            </a:r>
            <a:endParaRPr lang="hr-HR" sz="2400" b="1" dirty="0">
              <a:solidFill>
                <a:schemeClr val="tx1"/>
              </a:solidFill>
              <a:latin typeface="Kristen ITC" panose="03050502040202030202" pitchFamily="66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3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ali ti nas čuvaj da ne budemo nositelji nesklada.</a:t>
            </a:r>
            <a:endParaRPr lang="hr-HR" sz="2400" b="1" dirty="0">
              <a:solidFill>
                <a:schemeClr val="tx1"/>
              </a:solidFill>
              <a:latin typeface="Kristen ITC" panose="03050502040202030202" pitchFamily="66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3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Ne dopusti da nas neznanje odvede na pogrješan put</a:t>
            </a:r>
            <a:endParaRPr lang="hr-HR" sz="2400" b="1" dirty="0">
              <a:solidFill>
                <a:schemeClr val="tx1"/>
              </a:solidFill>
              <a:latin typeface="Kristen ITC" panose="03050502040202030202" pitchFamily="66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3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i da površnost ravna našim djelima</a:t>
            </a:r>
            <a:r>
              <a:rPr lang="hr-HR" sz="2400" b="1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.</a:t>
            </a:r>
          </a:p>
          <a:p>
            <a:pPr marL="0" marR="0" lvl="0" indent="0" algn="ctr" rtl="0">
              <a:lnSpc>
                <a:spcPct val="13005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2400" b="1" i="0" u="none" strike="noStrike" cap="none" dirty="0">
              <a:solidFill>
                <a:schemeClr val="tx1"/>
              </a:solidFill>
              <a:latin typeface="Kristen ITC" panose="03050502040202030202" pitchFamily="66" charset="0"/>
              <a:ea typeface="Cardo"/>
              <a:cs typeface="Calibri" panose="020F0502020204030204" pitchFamily="34" charset="0"/>
              <a:sym typeface="Cardo"/>
            </a:endParaRPr>
          </a:p>
          <a:p>
            <a:pPr marL="0" marR="0" lvl="0" indent="0" algn="ctr" rtl="0">
              <a:lnSpc>
                <a:spcPct val="13005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2400" b="1" i="0" u="none" strike="noStrike" cap="none" dirty="0">
              <a:solidFill>
                <a:schemeClr val="tx1"/>
              </a:solidFill>
              <a:latin typeface="Kristen ITC" panose="03050502040202030202" pitchFamily="66" charset="0"/>
              <a:ea typeface="Cardo"/>
              <a:cs typeface="Calibri" panose="020F0502020204030204" pitchFamily="34" charset="0"/>
              <a:sym typeface="Cardo"/>
            </a:endParaRPr>
          </a:p>
          <a:p>
            <a:pPr marL="0" marR="0" lvl="0" indent="0" algn="ctr" rtl="0">
              <a:lnSpc>
                <a:spcPct val="13005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2400" b="1" i="0" u="none" strike="noStrike" cap="none" dirty="0">
              <a:solidFill>
                <a:schemeClr val="tx1"/>
              </a:solidFill>
              <a:latin typeface="Kristen ITC" panose="03050502040202030202" pitchFamily="66" charset="0"/>
              <a:ea typeface="Cardo"/>
              <a:cs typeface="Calibri" panose="020F0502020204030204" pitchFamily="34" charset="0"/>
              <a:sym typeface="Cardo"/>
            </a:endParaRPr>
          </a:p>
          <a:p>
            <a:pPr marL="0" marR="0" lvl="0" indent="0" algn="ctr" rtl="0">
              <a:lnSpc>
                <a:spcPct val="13005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2400" b="1" i="0" u="none" strike="noStrike" cap="none" dirty="0">
              <a:solidFill>
                <a:schemeClr val="tx1"/>
              </a:solidFill>
              <a:latin typeface="Kristen ITC" panose="03050502040202030202" pitchFamily="66" charset="0"/>
              <a:ea typeface="Cardo"/>
              <a:cs typeface="Calibri" panose="020F0502020204030204" pitchFamily="34" charset="0"/>
              <a:sym typeface="Cardo"/>
            </a:endParaRPr>
          </a:p>
          <a:p>
            <a:pPr marL="0" marR="0" lvl="0" indent="0" algn="ctr" rtl="0">
              <a:lnSpc>
                <a:spcPct val="13005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2400" b="1" i="0" u="none" strike="noStrike" cap="none" dirty="0">
              <a:solidFill>
                <a:schemeClr val="tx1"/>
              </a:solidFill>
              <a:latin typeface="Kristen ITC" panose="03050502040202030202" pitchFamily="66" charset="0"/>
              <a:ea typeface="Cardo"/>
              <a:cs typeface="Calibri" panose="020F0502020204030204" pitchFamily="34" charset="0"/>
              <a:sym typeface="Cardo"/>
            </a:endParaRPr>
          </a:p>
          <a:p>
            <a:pPr marL="0" marR="0" lvl="0" indent="0" algn="ctr" rtl="0">
              <a:lnSpc>
                <a:spcPct val="13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Udijeli nam da u tebi pronađemo mjesto jedinstva</a:t>
            </a:r>
            <a:endParaRPr lang="hr-HR" sz="2400" b="1" dirty="0">
              <a:solidFill>
                <a:schemeClr val="tx1"/>
              </a:solidFill>
              <a:latin typeface="Kristen ITC" panose="03050502040202030202" pitchFamily="66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3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kako bismo zajedno kročili prema vječnomu životu,</a:t>
            </a:r>
            <a:endParaRPr lang="hr-HR" sz="2400" b="1" dirty="0">
              <a:solidFill>
                <a:schemeClr val="tx1"/>
              </a:solidFill>
              <a:latin typeface="Kristen ITC" panose="03050502040202030202" pitchFamily="66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3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ne udaljujući se nikada od puta istine</a:t>
            </a:r>
            <a:endParaRPr lang="hr-HR" sz="2400" b="1" dirty="0">
              <a:solidFill>
                <a:schemeClr val="tx1"/>
              </a:solidFill>
              <a:latin typeface="Kristen ITC" panose="03050502040202030202" pitchFamily="66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3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ni od onoga što je ispravno.</a:t>
            </a:r>
            <a:endParaRPr lang="hr-HR" sz="2400" b="1" dirty="0">
              <a:solidFill>
                <a:schemeClr val="tx1"/>
              </a:solidFill>
              <a:latin typeface="Kristen ITC" panose="03050502040202030202" pitchFamily="66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3005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2400" b="1" i="0" u="none" strike="noStrike" cap="none" dirty="0">
              <a:solidFill>
                <a:schemeClr val="tx1"/>
              </a:solidFill>
              <a:latin typeface="Kristen ITC" panose="03050502040202030202" pitchFamily="66" charset="0"/>
              <a:ea typeface="Cardo"/>
              <a:cs typeface="Calibri" panose="020F0502020204030204" pitchFamily="34" charset="0"/>
              <a:sym typeface="Cardo"/>
            </a:endParaRPr>
          </a:p>
          <a:p>
            <a:pPr marL="0" marR="0" lvl="0" indent="0" algn="ctr" rtl="0">
              <a:lnSpc>
                <a:spcPct val="13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Za sve to molimo tebe,</a:t>
            </a:r>
            <a:r>
              <a:rPr lang="hr-HR" sz="2400" b="1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</a:rPr>
              <a:t> </a:t>
            </a:r>
            <a:r>
              <a:rPr lang="hr-HR" sz="2400" b="1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koji djeluješ na svakome mjestu i u svakome vremenu,</a:t>
            </a:r>
            <a:r>
              <a:rPr lang="hr-HR" sz="2400" b="1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</a:rPr>
              <a:t> </a:t>
            </a:r>
            <a:r>
              <a:rPr lang="hr-HR" sz="2400" b="1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u zajedništvu s Ocem i Sinom,</a:t>
            </a:r>
            <a:endParaRPr lang="hr-HR" sz="2400" b="1" dirty="0">
              <a:solidFill>
                <a:schemeClr val="tx1"/>
              </a:solidFill>
              <a:latin typeface="Kristen ITC" panose="03050502040202030202" pitchFamily="66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3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u vijeke vjekova. Amen.</a:t>
            </a:r>
            <a:endParaRPr lang="hr-HR" sz="2400" b="1" dirty="0">
              <a:solidFill>
                <a:schemeClr val="tx1"/>
              </a:solidFill>
              <a:latin typeface="Kristen ITC" panose="03050502040202030202" pitchFamily="66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2000" b="1" i="0" u="none" strike="noStrike" cap="none" dirty="0">
              <a:solidFill>
                <a:srgbClr val="923974"/>
              </a:solidFill>
              <a:latin typeface="Kristen ITC" panose="03050502040202030202" pitchFamily="66" charset="0"/>
              <a:ea typeface="Cardo"/>
              <a:cs typeface="Calibri" panose="020F0502020204030204" pitchFamily="34" charset="0"/>
              <a:sym typeface="Cardo"/>
            </a:endParaRPr>
          </a:p>
          <a:p>
            <a:pPr marL="0" marR="0" lvl="0" indent="0" algn="ctr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923974"/>
              </a:solidFill>
              <a:latin typeface="Kristen ITC" panose="03050502040202030202" pitchFamily="66" charset="0"/>
              <a:ea typeface="Cardo"/>
              <a:cs typeface="Calibri" panose="020F0502020204030204" pitchFamily="34" charset="0"/>
              <a:sym typeface="Cardo"/>
            </a:endParaRPr>
          </a:p>
        </p:txBody>
      </p:sp>
      <p:pic>
        <p:nvPicPr>
          <p:cNvPr id="8" name="Slika 7" descr="Slika na kojoj se prikazuje tekst, vektorska grafika&#10;&#10;Opis je automatski generiran">
            <a:extLst>
              <a:ext uri="{FF2B5EF4-FFF2-40B4-BE49-F238E27FC236}">
                <a16:creationId xmlns:a16="http://schemas.microsoft.com/office/drawing/2014/main" id="{1C1125EA-27B6-4581-93DB-3FDE0E936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601" y="7345274"/>
            <a:ext cx="4535711" cy="2438014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F7FF5DB4-DC84-48C1-A490-62078A77B6F7}"/>
              </a:ext>
            </a:extLst>
          </p:cNvPr>
          <p:cNvSpPr txBox="1"/>
          <p:nvPr/>
        </p:nvSpPr>
        <p:spPr>
          <a:xfrm>
            <a:off x="4331970" y="656112"/>
            <a:ext cx="9044940" cy="126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48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MOLITVA ZA SINODU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F45D909D-59E2-47CD-BDBA-16B374159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768" y="1250003"/>
            <a:ext cx="11105832" cy="1470025"/>
          </a:xfrm>
        </p:spPr>
        <p:txBody>
          <a:bodyPr anchor="b">
            <a:normAutofit/>
          </a:bodyPr>
          <a:lstStyle/>
          <a:p>
            <a:pPr algn="l"/>
            <a:r>
              <a:rPr lang="hr-HR" sz="7200" b="1" dirty="0">
                <a:latin typeface="Ink Free" panose="03080402000500000000" pitchFamily="66" charset="0"/>
                <a:cs typeface="Calibri Light" panose="020F0302020204030204" pitchFamily="34" charset="0"/>
              </a:rPr>
              <a:t>SINODA 2021. – 2023.</a:t>
            </a:r>
          </a:p>
        </p:txBody>
      </p:sp>
      <p:sp>
        <p:nvSpPr>
          <p:cNvPr id="6" name="Podnaslov 2">
            <a:extLst>
              <a:ext uri="{FF2B5EF4-FFF2-40B4-BE49-F238E27FC236}">
                <a16:creationId xmlns:a16="http://schemas.microsoft.com/office/drawing/2014/main" id="{C5B29A8D-DB04-42B0-A2AB-3DDEE035B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2186" y="4632958"/>
            <a:ext cx="10735288" cy="3761537"/>
          </a:xfrm>
        </p:spPr>
        <p:txBody>
          <a:bodyPr>
            <a:noAutofit/>
          </a:bodyPr>
          <a:lstStyle/>
          <a:p>
            <a:pPr marL="482600" indent="-457200" algn="l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„</a:t>
            </a:r>
            <a:r>
              <a:rPr lang="hr-HR" sz="2400" b="1" noProof="0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inoda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”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 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=</a:t>
            </a:r>
            <a:r>
              <a:rPr kumimoji="0" lang="hr-HR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 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„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HODATI ZAJEDNO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”</a:t>
            </a:r>
            <a:endParaRPr lang="hr-HR" sz="2400" b="1" dirty="0">
              <a:solidFill>
                <a:schemeClr val="tx1"/>
              </a:solidFill>
              <a:latin typeface="Kristen ITC" panose="03050502040202030202" pitchFamily="66" charset="0"/>
              <a:cs typeface="Calibri" panose="020F0502020204030204" pitchFamily="34" charset="0"/>
            </a:endParaRPr>
          </a:p>
          <a:p>
            <a:pPr marL="939800" lvl="1" indent="-457200" algn="l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endParaRPr lang="hr-HR" sz="2400" dirty="0">
              <a:solidFill>
                <a:schemeClr val="tx1"/>
              </a:solidFill>
              <a:latin typeface="Kristen ITC" panose="03050502040202030202" pitchFamily="66" charset="0"/>
              <a:cs typeface="Calibri" panose="020F0502020204030204" pitchFamily="34" charset="0"/>
            </a:endParaRPr>
          </a:p>
          <a:p>
            <a:pPr marL="482600" indent="-457200" algn="just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Sinoda je crkveno događanje koje se saziva s ciljem </a:t>
            </a:r>
            <a:r>
              <a:rPr lang="hr-HR" sz="2400" b="1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promišljanja i razgovaranja o aktualnim problemima i stanju u Crkvi.</a:t>
            </a:r>
          </a:p>
          <a:p>
            <a:pPr marL="482600" indent="-457200" algn="l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endParaRPr kumimoji="0" lang="hr-HR" sz="240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anose="03050502040202030202" pitchFamily="66" charset="0"/>
              <a:ea typeface="Cardo"/>
              <a:cs typeface="Calibri" panose="020F0502020204030204" pitchFamily="34" charset="0"/>
              <a:sym typeface="Cardo"/>
            </a:endParaRPr>
          </a:p>
          <a:p>
            <a:pPr marL="482600" indent="-457200" algn="just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Otvaranjem </a:t>
            </a: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S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inode u listopadu </a:t>
            </a: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2021. godine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ušlo se</a:t>
            </a:r>
            <a:r>
              <a:rPr lang="hr-HR" sz="2400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 u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 </a:t>
            </a:r>
            <a:r>
              <a:rPr lang="hr-HR" sz="2400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dvogodišnji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period</a:t>
            </a: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 održavanja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 16. opće redovite </a:t>
            </a: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s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inode u koj</a:t>
            </a: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oj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 će biti uključene sve biskupije svijeta, a koja će završiti </a:t>
            </a:r>
            <a:r>
              <a:rPr lang="hr-HR" sz="2400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završnim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zasjedanjem u Vatikanu 2023. godine.</a:t>
            </a:r>
            <a:endParaRPr kumimoji="0" lang="hr-HR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anose="03050502040202030202" pitchFamily="66" charset="0"/>
              <a:ea typeface="Cardo"/>
              <a:cs typeface="Calibri" panose="020F0502020204030204" pitchFamily="34" charset="0"/>
              <a:sym typeface="Cardo"/>
            </a:endParaRPr>
          </a:p>
          <a:p>
            <a:pPr marL="939800" lvl="1" indent="-457200" algn="l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endParaRPr lang="hr-HR" sz="2400" dirty="0">
              <a:solidFill>
                <a:schemeClr val="tx1"/>
              </a:solidFill>
              <a:latin typeface="Kristen ITC" panose="03050502040202030202" pitchFamily="66" charset="0"/>
              <a:cs typeface="Calibri" panose="020F0502020204030204" pitchFamily="34" charset="0"/>
            </a:endParaRPr>
          </a:p>
          <a:p>
            <a:pPr marL="939800" lvl="1" indent="-457200" algn="l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endParaRPr lang="hr-HR" sz="1200" dirty="0">
              <a:latin typeface="Kristen ITC" panose="03050502040202030202" pitchFamily="66" charset="0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E9F7CFA-44A7-47D5-8A15-6B905A72D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954" y="3929250"/>
            <a:ext cx="5506218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9742082C-E540-41FF-BA7D-032D8C40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860" y="910614"/>
            <a:ext cx="6297930" cy="224206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C17EA29-4121-46A5-A8C3-824F813A7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8456" y="3379519"/>
            <a:ext cx="9541510" cy="1470025"/>
          </a:xfrm>
        </p:spPr>
        <p:txBody>
          <a:bodyPr>
            <a:normAutofit/>
          </a:bodyPr>
          <a:lstStyle/>
          <a:p>
            <a:r>
              <a:rPr lang="hr-HR" sz="5400" b="1" dirty="0">
                <a:latin typeface="Ink Free" panose="03080402000500000000" pitchFamily="66" charset="0"/>
                <a:cs typeface="Calibri Light" panose="020F0302020204030204" pitchFamily="34" charset="0"/>
              </a:rPr>
              <a:t>TEMA I CILJ SINODE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E5AB574-4534-46A1-A77B-B97068187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0" y="5547165"/>
            <a:ext cx="15587980" cy="3360583"/>
          </a:xfrm>
        </p:spPr>
        <p:txBody>
          <a:bodyPr>
            <a:normAutofit/>
          </a:bodyPr>
          <a:lstStyle/>
          <a:p>
            <a:pPr marL="388619" marR="0" lvl="1" indent="0" algn="just" defTabSz="914400" rtl="0" eaLnBrk="1" fontAlgn="auto" latinLnBrk="0" hangingPunct="1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Tx/>
              <a:buSzPts val="3599"/>
              <a:tabLst/>
              <a:defRPr/>
            </a:pPr>
            <a:endParaRPr kumimoji="0" lang="hr-HR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anose="03050502040202030202" pitchFamily="66" charset="0"/>
              <a:cs typeface="Calibri" panose="020F0502020204030204" pitchFamily="34" charset="0"/>
              <a:sym typeface="Arial"/>
            </a:endParaRPr>
          </a:p>
          <a:p>
            <a:pPr marL="960119" marR="0" lvl="1" indent="-571500" algn="just" defTabSz="914400" rtl="0" eaLnBrk="1" fontAlgn="auto" latinLnBrk="0" hangingPunct="1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Tx/>
              <a:buSzPts val="3599"/>
              <a:buFont typeface="Wingdings" panose="05000000000000000000" pitchFamily="2" charset="2"/>
              <a:buChar char="Ø"/>
              <a:tabLst/>
              <a:defRPr/>
            </a:pPr>
            <a:r>
              <a:rPr lang="hr-HR" sz="2400" noProof="0" dirty="0">
                <a:solidFill>
                  <a:schemeClr val="tx1"/>
                </a:solidFill>
                <a:latin typeface="Kristen ITC" panose="03050502040202030202" pitchFamily="66" charset="0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Arial"/>
              </a:rPr>
              <a:t>a nedavno održanim 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Arial"/>
              </a:rPr>
              <a:t>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Arial"/>
              </a:rPr>
              <a:t>inodama promišljale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Arial"/>
              </a:rPr>
              <a:t> su</a:t>
            </a:r>
            <a:r>
              <a:rPr kumimoji="0" lang="hr-HR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Arial"/>
              </a:rPr>
              <a:t> se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Arial"/>
              </a:rPr>
              <a:t> teme kao što su nova evangelizacija, obitelj, mladi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Arial"/>
              </a:rPr>
              <a:t>.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dirty="0">
                <a:solidFill>
                  <a:schemeClr val="tx1"/>
                </a:solidFill>
                <a:latin typeface="Kristen ITC" panose="03050502040202030202" pitchFamily="66" charset="0"/>
                <a:cs typeface="Calibri" panose="020F0502020204030204" pitchFamily="34" charset="0"/>
                <a:sym typeface="Arial"/>
              </a:rPr>
              <a:t>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Arial"/>
              </a:rPr>
              <a:t>va se Sinoda fokusira na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Arial"/>
              </a:rPr>
              <a:t>temu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Arial"/>
              </a:rPr>
              <a:t> sinodalnosti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dirty="0">
                <a:solidFill>
                  <a:schemeClr val="tx1"/>
                </a:solidFill>
                <a:latin typeface="Kristen ITC" panose="03050502040202030202" pitchFamily="66" charset="0"/>
                <a:cs typeface="Calibri" panose="020F0502020204030204" pitchFamily="34" charset="0"/>
                <a:sym typeface="Arial"/>
              </a:rPr>
              <a:t>– </a:t>
            </a: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Arial"/>
              </a:rPr>
              <a:t>zajedništva u Crkvi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Arial"/>
              </a:rPr>
              <a:t>.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anose="03050502040202030202" pitchFamily="66" charset="0"/>
              <a:cs typeface="Calibri" panose="020F0502020204030204" pitchFamily="34" charset="0"/>
              <a:sym typeface="Arial"/>
            </a:endParaRPr>
          </a:p>
          <a:p>
            <a:pPr marL="388619" marR="0" lvl="1" indent="0" algn="just" defTabSz="914400" rtl="0" eaLnBrk="1" fontAlgn="auto" latinLnBrk="0" hangingPunct="1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Tx/>
              <a:buSzPts val="3599"/>
              <a:tabLst/>
              <a:defRPr/>
            </a:pPr>
            <a:endParaRPr kumimoji="0" lang="hr-HR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anose="03050502040202030202" pitchFamily="66" charset="0"/>
              <a:cs typeface="Calibri" panose="020F0502020204030204" pitchFamily="34" charset="0"/>
              <a:sym typeface="Arial"/>
            </a:endParaRPr>
          </a:p>
          <a:p>
            <a:pPr marL="960119" lvl="1" indent="-571500" algn="just">
              <a:lnSpc>
                <a:spcPct val="120005"/>
              </a:lnSpc>
              <a:spcBef>
                <a:spcPts val="0"/>
              </a:spcBef>
              <a:buClrTx/>
              <a:buSzPts val="3599"/>
              <a:buFont typeface="Wingdings" panose="05000000000000000000" pitchFamily="2" charset="2"/>
              <a:buChar char="Ø"/>
              <a:defRPr/>
            </a:pPr>
            <a:r>
              <a:rPr lang="hr-HR" sz="2400" dirty="0">
                <a:solidFill>
                  <a:srgbClr val="000000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Cilj sinode </a:t>
            </a:r>
            <a:r>
              <a:rPr lang="en-US" sz="2400" dirty="0">
                <a:solidFill>
                  <a:srgbClr val="000000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je pružiti priliku </a:t>
            </a:r>
            <a:r>
              <a:rPr lang="hr-HR" sz="2400" dirty="0">
                <a:solidFill>
                  <a:srgbClr val="000000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cjelokupnom</a:t>
            </a:r>
            <a:r>
              <a:rPr lang="en-US" sz="2400" dirty="0">
                <a:solidFill>
                  <a:srgbClr val="000000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 Božjem narodu zajedno </a:t>
            </a:r>
            <a:r>
              <a:rPr lang="hr-HR" sz="2400" dirty="0">
                <a:solidFill>
                  <a:srgbClr val="000000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promišljati o </a:t>
            </a:r>
            <a:r>
              <a:rPr lang="en-US" sz="2400" dirty="0">
                <a:solidFill>
                  <a:srgbClr val="000000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put</a:t>
            </a:r>
            <a:r>
              <a:rPr lang="hr-HR" sz="2400" dirty="0">
                <a:solidFill>
                  <a:srgbClr val="000000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u</a:t>
            </a:r>
            <a:r>
              <a:rPr lang="en-US" sz="2400" dirty="0">
                <a:solidFill>
                  <a:srgbClr val="000000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 prema </a:t>
            </a:r>
            <a:r>
              <a:rPr lang="en-US" sz="2400" b="1" dirty="0">
                <a:solidFill>
                  <a:srgbClr val="000000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Crkvi koja</a:t>
            </a:r>
            <a:r>
              <a:rPr lang="hr-HR" sz="2400" b="1" dirty="0">
                <a:solidFill>
                  <a:srgbClr val="000000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 će biti</a:t>
            </a:r>
            <a:r>
              <a:rPr lang="en-US" sz="2400" b="1" dirty="0">
                <a:solidFill>
                  <a:srgbClr val="000000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 </a:t>
            </a:r>
            <a:r>
              <a:rPr lang="hr-HR" sz="2400" b="1" dirty="0">
                <a:solidFill>
                  <a:srgbClr val="000000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više </a:t>
            </a:r>
            <a:r>
              <a:rPr lang="en-US" sz="2400" b="1" dirty="0">
                <a:solidFill>
                  <a:srgbClr val="000000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sinodalna</a:t>
            </a:r>
            <a:r>
              <a:rPr lang="hr-HR" sz="2400" b="1" dirty="0">
                <a:solidFill>
                  <a:srgbClr val="000000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 (zajednička)</a:t>
            </a:r>
            <a:r>
              <a:rPr lang="en-US" sz="2400" b="1" dirty="0">
                <a:solidFill>
                  <a:srgbClr val="000000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.</a:t>
            </a:r>
            <a:endParaRPr lang="hr-HR" sz="2400" b="1" dirty="0">
              <a:solidFill>
                <a:srgbClr val="000000"/>
              </a:solidFill>
              <a:latin typeface="Kristen ITC" panose="03050502040202030202" pitchFamily="66" charset="0"/>
              <a:ea typeface="Cardo"/>
              <a:cs typeface="Calibri" panose="020F0502020204030204" pitchFamily="34" charset="0"/>
              <a:sym typeface="Cardo"/>
            </a:endParaRPr>
          </a:p>
          <a:p>
            <a:pPr marL="960119" marR="0" lvl="1" indent="-571500" algn="just" defTabSz="914400" rtl="0" eaLnBrk="1" fontAlgn="auto" latinLnBrk="0" hangingPunct="1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Tx/>
              <a:buSzPts val="3599"/>
              <a:buFont typeface="Wingdings" panose="05000000000000000000" pitchFamily="2" charset="2"/>
              <a:buChar char="Ø"/>
              <a:tabLst/>
              <a:defRPr/>
            </a:pPr>
            <a:endParaRPr lang="hr-HR" sz="3200" dirty="0">
              <a:solidFill>
                <a:schemeClr val="tx1"/>
              </a:solidFill>
              <a:latin typeface="Kristen ITC" panose="03050502040202030202" pitchFamily="66" charset="0"/>
              <a:ea typeface="Cardo"/>
              <a:cs typeface="Calibri" panose="020F0502020204030204" pitchFamily="34" charset="0"/>
              <a:sym typeface="Cardo"/>
            </a:endParaRPr>
          </a:p>
          <a:p>
            <a:pPr marL="777238" marR="0" lvl="1" indent="-388619" algn="just" defTabSz="914400" rtl="0" eaLnBrk="1" fontAlgn="auto" latinLnBrk="0" hangingPunct="1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11C50"/>
              </a:buClr>
              <a:buSzPts val="3599"/>
              <a:buFont typeface="Arial"/>
              <a:buChar char="•"/>
              <a:tabLst/>
              <a:defRPr/>
            </a:pPr>
            <a:endParaRPr kumimoji="0" lang="hr-HR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anose="03050502040202030202" pitchFamily="66" charset="0"/>
              <a:cs typeface="Calibri" panose="020F0502020204030204" pitchFamily="34" charset="0"/>
              <a:sym typeface="Arial"/>
            </a:endParaRPr>
          </a:p>
          <a:p>
            <a:pPr algn="just"/>
            <a:endParaRPr lang="hr-HR" sz="2800" dirty="0">
              <a:latin typeface="Kristen ITC" panose="03050502040202030202" pitchFamily="66" charset="0"/>
              <a:cs typeface="Calibri" panose="020F0502020204030204" pitchFamily="34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C4323F1-8F96-4287-AB5E-44A48D65C315}"/>
              </a:ext>
            </a:extLst>
          </p:cNvPr>
          <p:cNvSpPr txBox="1"/>
          <p:nvPr/>
        </p:nvSpPr>
        <p:spPr>
          <a:xfrm>
            <a:off x="8686800" y="440436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B2DC497-9575-4650-8F4D-122EFFF0D36C}"/>
              </a:ext>
            </a:extLst>
          </p:cNvPr>
          <p:cNvSpPr txBox="1"/>
          <p:nvPr/>
        </p:nvSpPr>
        <p:spPr>
          <a:xfrm>
            <a:off x="8686800" y="46863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66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4D4B8A83-BCF6-42A3-9F46-B7A44E788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7779" y="299321"/>
            <a:ext cx="8213149" cy="1548076"/>
          </a:xfrm>
        </p:spPr>
        <p:txBody>
          <a:bodyPr>
            <a:noAutofit/>
          </a:bodyPr>
          <a:lstStyle/>
          <a:p>
            <a:pPr marL="388619" marR="0" lvl="1" indent="0" algn="just" defTabSz="914400" rtl="0" eaLnBrk="1" fontAlgn="auto" latinLnBrk="0" hangingPunct="1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Tx/>
              <a:buSzPts val="3599"/>
              <a:tabLst/>
              <a:defRPr/>
            </a:pPr>
            <a:br>
              <a:rPr lang="hr-HR" sz="5400" b="1" dirty="0">
                <a:solidFill>
                  <a:schemeClr val="tx1"/>
                </a:solidFill>
                <a:latin typeface="Ink Free" panose="03080402000500000000" pitchFamily="66" charset="0"/>
                <a:ea typeface="Cardo"/>
                <a:cs typeface="Times New Roman" panose="02020603050405020304" pitchFamily="18" charset="0"/>
                <a:sym typeface="Cardo"/>
              </a:rPr>
            </a:br>
            <a:r>
              <a:rPr lang="hr-HR" sz="5400" b="1" dirty="0">
                <a:solidFill>
                  <a:schemeClr val="tx1"/>
                </a:solidFill>
                <a:latin typeface="Ink Free" panose="03080402000500000000" pitchFamily="66" charset="0"/>
                <a:ea typeface="Cardo"/>
                <a:cs typeface="Times New Roman" panose="02020603050405020304" pitchFamily="18" charset="0"/>
                <a:sym typeface="Cardo"/>
              </a:rPr>
              <a:t>SINODA TEŽI PREMA:</a:t>
            </a:r>
            <a:br>
              <a:rPr lang="hr-HR" sz="5400" b="1" dirty="0">
                <a:solidFill>
                  <a:schemeClr val="tx1"/>
                </a:solidFill>
                <a:latin typeface="Ink Free" panose="03080402000500000000" pitchFamily="66" charset="0"/>
                <a:ea typeface="Cardo"/>
                <a:cs typeface="Times New Roman" panose="02020603050405020304" pitchFamily="18" charset="0"/>
                <a:sym typeface="Cardo"/>
              </a:rPr>
            </a:br>
            <a:endParaRPr lang="hr-HR" sz="5400" b="1" dirty="0">
              <a:latin typeface="Ink Free" panose="03080402000500000000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EC05CC2B-979E-4092-8E15-D44B2F76AAD9}"/>
              </a:ext>
            </a:extLst>
          </p:cNvPr>
          <p:cNvSpPr/>
          <p:nvPr/>
        </p:nvSpPr>
        <p:spPr>
          <a:xfrm>
            <a:off x="12920853" y="2329727"/>
            <a:ext cx="4968241" cy="2510659"/>
          </a:xfrm>
          <a:prstGeom prst="ellipse">
            <a:avLst/>
          </a:prstGeom>
          <a:solidFill>
            <a:srgbClr val="97A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tx2">
                    <a:lumMod val="10000"/>
                  </a:schemeClr>
                </a:solidFill>
                <a:latin typeface="Ink Free" panose="03080402000500000000" pitchFamily="66" charset="0"/>
                <a:cs typeface="Calibri" panose="020F0502020204030204" pitchFamily="34" charset="0"/>
              </a:rPr>
              <a:t>IZGRADNJI MOSTOVA MEĐU LJUDIMA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CF98FB05-530D-4832-A3D1-0172A863F4A5}"/>
              </a:ext>
            </a:extLst>
          </p:cNvPr>
          <p:cNvSpPr/>
          <p:nvPr/>
        </p:nvSpPr>
        <p:spPr>
          <a:xfrm>
            <a:off x="6877035" y="2343410"/>
            <a:ext cx="5077777" cy="2510659"/>
          </a:xfrm>
          <a:prstGeom prst="ellipse">
            <a:avLst/>
          </a:prstGeom>
          <a:solidFill>
            <a:srgbClr val="97A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tx2">
                    <a:lumMod val="10000"/>
                  </a:schemeClr>
                </a:solidFill>
                <a:latin typeface="Ink Free" panose="03080402000500000000" pitchFamily="66" charset="0"/>
                <a:cs typeface="Calibri" panose="020F0502020204030204" pitchFamily="34" charset="0"/>
              </a:rPr>
              <a:t>STVARANJU NOVIH I ISKRENIJIH ODNOSA</a:t>
            </a:r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146AE974-DCF4-48BA-9597-424D70909A57}"/>
              </a:ext>
            </a:extLst>
          </p:cNvPr>
          <p:cNvSpPr/>
          <p:nvPr/>
        </p:nvSpPr>
        <p:spPr>
          <a:xfrm>
            <a:off x="833216" y="2329728"/>
            <a:ext cx="5077778" cy="2510659"/>
          </a:xfrm>
          <a:prstGeom prst="ellipse">
            <a:avLst/>
          </a:prstGeom>
          <a:solidFill>
            <a:srgbClr val="84A7D2">
              <a:alpha val="8470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tx2">
                    <a:lumMod val="10000"/>
                  </a:schemeClr>
                </a:solidFill>
                <a:latin typeface="Ink Free" panose="03080402000500000000" pitchFamily="66" charset="0"/>
                <a:cs typeface="Calibri" panose="020F0502020204030204" pitchFamily="34" charset="0"/>
              </a:rPr>
              <a:t>OBNOVI MEĐUSOBNOG POVJERENJA U CRKVI</a:t>
            </a:r>
          </a:p>
        </p:txBody>
      </p:sp>
      <p:sp>
        <p:nvSpPr>
          <p:cNvPr id="21" name="Strelica: prema dolje 20">
            <a:extLst>
              <a:ext uri="{FF2B5EF4-FFF2-40B4-BE49-F238E27FC236}">
                <a16:creationId xmlns:a16="http://schemas.microsoft.com/office/drawing/2014/main" id="{745BA4CF-923F-4490-83F5-5C31E0F28B76}"/>
              </a:ext>
            </a:extLst>
          </p:cNvPr>
          <p:cNvSpPr/>
          <p:nvPr/>
        </p:nvSpPr>
        <p:spPr>
          <a:xfrm rot="20089499">
            <a:off x="3838963" y="5529020"/>
            <a:ext cx="804041" cy="1149149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Strelica: prema dolje 21">
            <a:extLst>
              <a:ext uri="{FF2B5EF4-FFF2-40B4-BE49-F238E27FC236}">
                <a16:creationId xmlns:a16="http://schemas.microsoft.com/office/drawing/2014/main" id="{8A33098B-478E-467B-9B6F-D2B43681A5BF}"/>
              </a:ext>
            </a:extLst>
          </p:cNvPr>
          <p:cNvSpPr/>
          <p:nvPr/>
        </p:nvSpPr>
        <p:spPr>
          <a:xfrm>
            <a:off x="9004354" y="5533266"/>
            <a:ext cx="823140" cy="114066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: prema dolje 22">
            <a:extLst>
              <a:ext uri="{FF2B5EF4-FFF2-40B4-BE49-F238E27FC236}">
                <a16:creationId xmlns:a16="http://schemas.microsoft.com/office/drawing/2014/main" id="{64726994-E4E7-4D7A-AD32-71E43824647F}"/>
              </a:ext>
            </a:extLst>
          </p:cNvPr>
          <p:cNvSpPr/>
          <p:nvPr/>
        </p:nvSpPr>
        <p:spPr>
          <a:xfrm rot="1584388">
            <a:off x="14387379" y="5526758"/>
            <a:ext cx="804041" cy="114899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Dijagram toka: Kraj 2">
            <a:extLst>
              <a:ext uri="{FF2B5EF4-FFF2-40B4-BE49-F238E27FC236}">
                <a16:creationId xmlns:a16="http://schemas.microsoft.com/office/drawing/2014/main" id="{F72D912B-0D79-44FD-9504-47B84FE23DA7}"/>
              </a:ext>
            </a:extLst>
          </p:cNvPr>
          <p:cNvSpPr/>
          <p:nvPr/>
        </p:nvSpPr>
        <p:spPr>
          <a:xfrm>
            <a:off x="1432560" y="7473802"/>
            <a:ext cx="15422880" cy="2236569"/>
          </a:xfrm>
          <a:prstGeom prst="flowChartTerminator">
            <a:avLst/>
          </a:prstGeom>
          <a:solidFill>
            <a:srgbClr val="5E8B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PROMJENI MENTALITETA I OBRAĆENJU SRCA</a:t>
            </a:r>
          </a:p>
        </p:txBody>
      </p:sp>
    </p:spTree>
    <p:extLst>
      <p:ext uri="{BB962C8B-B14F-4D97-AF65-F5344CB8AC3E}">
        <p14:creationId xmlns:p14="http://schemas.microsoft.com/office/powerpoint/2010/main" val="296718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21" grpId="0" animBg="1"/>
      <p:bldP spid="22" grpId="0" animBg="1"/>
      <p:bldP spid="23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E358D23E-D760-4349-AA11-A29A2C12E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2956" y="934534"/>
            <a:ext cx="4783522" cy="2845534"/>
          </a:xfrm>
          <a:prstGeom prst="rect">
            <a:avLst/>
          </a:prstGeom>
        </p:spPr>
      </p:pic>
      <p:grpSp>
        <p:nvGrpSpPr>
          <p:cNvPr id="316" name="Google Shape;316;p15"/>
          <p:cNvGrpSpPr/>
          <p:nvPr/>
        </p:nvGrpSpPr>
        <p:grpSpPr>
          <a:xfrm>
            <a:off x="5962057" y="4290855"/>
            <a:ext cx="6363886" cy="5263751"/>
            <a:chOff x="-178718" y="689480"/>
            <a:chExt cx="8485180" cy="7018334"/>
          </a:xfrm>
        </p:grpSpPr>
        <p:sp>
          <p:nvSpPr>
            <p:cNvPr id="317" name="Google Shape;317;p15"/>
            <p:cNvSpPr txBox="1"/>
            <p:nvPr/>
          </p:nvSpPr>
          <p:spPr>
            <a:xfrm>
              <a:off x="-178718" y="689480"/>
              <a:ext cx="8485179" cy="106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 dirty="0">
                  <a:solidFill>
                    <a:srgbClr val="923974"/>
                  </a:solidFill>
                  <a:latin typeface="Ink Free" panose="03080402000500000000" pitchFamily="66" charset="0"/>
                  <a:ea typeface="Cardo"/>
                  <a:cs typeface="Calibri" panose="020F0502020204030204" pitchFamily="34" charset="0"/>
                  <a:sym typeface="Cardo"/>
                </a:rPr>
                <a:t>SUDJELOVANJE</a:t>
              </a:r>
              <a:endParaRPr lang="en-US" dirty="0">
                <a:latin typeface="Ink Free" panose="03080402000500000000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318" name="Google Shape;318;p15"/>
            <p:cNvSpPr txBox="1"/>
            <p:nvPr/>
          </p:nvSpPr>
          <p:spPr>
            <a:xfrm>
              <a:off x="-178717" y="1552284"/>
              <a:ext cx="8485179" cy="6155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 dirty="0">
                <a:solidFill>
                  <a:srgbClr val="011C50"/>
                </a:solidFill>
                <a:latin typeface="Kristen ITC" panose="03050502040202030202" pitchFamily="66" charset="0"/>
                <a:ea typeface="Cardo"/>
                <a:cs typeface="Times New Roman" panose="02020603050405020304" pitchFamily="18" charset="0"/>
                <a:sym typeface="Cardo"/>
              </a:endParaRPr>
            </a:p>
            <a:p>
              <a:pPr marL="612775" marR="0" lvl="1" indent="-342900" algn="just" rtl="0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499"/>
                <a:buFont typeface="Wingdings" panose="05000000000000000000" pitchFamily="2" charset="2"/>
                <a:buChar char="Ø"/>
              </a:pPr>
              <a:r>
                <a:rPr lang="en-US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Sudjelovanje se temelji na </a:t>
              </a:r>
              <a:r>
                <a:rPr lang="hr-HR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činjenici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 da su svi vjernici </a:t>
              </a:r>
              <a:r>
                <a:rPr lang="hr-HR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pozvani i 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osposobljeni služiti jedni drugima po darovima koje je svatko primio od Duha Svetoga. </a:t>
              </a:r>
              <a:endParaRPr lang="hr-HR" sz="2000" b="0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endParaRPr>
            </a:p>
            <a:p>
              <a:pPr marL="612775" marR="0" lvl="1" indent="-342900" algn="just" rtl="0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499"/>
                <a:buFont typeface="Wingdings" panose="05000000000000000000" pitchFamily="2" charset="2"/>
                <a:buChar char="Ø"/>
              </a:pPr>
              <a:endParaRPr lang="hr-HR" sz="2000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endParaRPr>
            </a:p>
            <a:p>
              <a:pPr marL="612775" marR="0" lvl="1" indent="-342900" algn="just" rtl="0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499"/>
                <a:buFont typeface="Wingdings" panose="05000000000000000000" pitchFamily="2" charset="2"/>
                <a:buChar char="Ø"/>
              </a:pPr>
              <a:r>
                <a:rPr lang="en-US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U sinodalnoj je Crkvi cijela zajednica, u slobodnoj i bogatoj raznolikosti njezinih članova, </a:t>
              </a:r>
              <a:r>
                <a:rPr lang="hr-HR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pozvana moliti, živjeti i djelovati zajedno.</a:t>
              </a:r>
              <a:endParaRPr sz="2000" b="0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endParaRPr>
            </a:p>
          </p:txBody>
        </p:sp>
      </p:grpSp>
      <p:grpSp>
        <p:nvGrpSpPr>
          <p:cNvPr id="320" name="Google Shape;320;p15"/>
          <p:cNvGrpSpPr/>
          <p:nvPr/>
        </p:nvGrpSpPr>
        <p:grpSpPr>
          <a:xfrm>
            <a:off x="764389" y="4430893"/>
            <a:ext cx="4572467" cy="4707477"/>
            <a:chOff x="-139928" y="515077"/>
            <a:chExt cx="6096623" cy="6276636"/>
          </a:xfrm>
        </p:grpSpPr>
        <p:sp>
          <p:nvSpPr>
            <p:cNvPr id="321" name="Google Shape;321;p15"/>
            <p:cNvSpPr txBox="1"/>
            <p:nvPr/>
          </p:nvSpPr>
          <p:spPr>
            <a:xfrm>
              <a:off x="-139928" y="515077"/>
              <a:ext cx="6096623" cy="106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 dirty="0">
                  <a:solidFill>
                    <a:srgbClr val="923974"/>
                  </a:solidFill>
                  <a:latin typeface="Ink Free" panose="03080402000500000000" pitchFamily="66" charset="0"/>
                  <a:ea typeface="Cardo"/>
                  <a:cs typeface="Calibri" panose="020F0502020204030204" pitchFamily="34" charset="0"/>
                  <a:sym typeface="Cardo"/>
                </a:rPr>
                <a:t>ZAJEDNIŠTVO</a:t>
              </a:r>
              <a:endParaRPr lang="en-US" dirty="0">
                <a:latin typeface="Ink Free" panose="03080402000500000000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322" name="Google Shape;322;p15"/>
            <p:cNvSpPr txBox="1"/>
            <p:nvPr/>
          </p:nvSpPr>
          <p:spPr>
            <a:xfrm>
              <a:off x="-139928" y="1375101"/>
              <a:ext cx="6096623" cy="5416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39748" marR="0" lvl="1" indent="-269873" algn="just" rtl="0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C50"/>
                </a:buClr>
                <a:buSzPts val="2499"/>
                <a:buFont typeface="Arial"/>
                <a:buChar char="•"/>
              </a:pPr>
              <a:endParaRPr lang="hr-HR" sz="2499" b="0" i="0" u="none" strike="noStrike" cap="none" dirty="0">
                <a:solidFill>
                  <a:srgbClr val="011C50"/>
                </a:solidFill>
                <a:latin typeface="Times New Roman" panose="02020603050405020304" pitchFamily="18" charset="0"/>
                <a:ea typeface="Cardo"/>
                <a:cs typeface="Times New Roman" panose="02020603050405020304" pitchFamily="18" charset="0"/>
                <a:sym typeface="Cardo"/>
              </a:endParaRPr>
            </a:p>
            <a:p>
              <a:pPr marL="612775" marR="0" lvl="1" indent="-342900" algn="just" rtl="0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499"/>
                <a:buFont typeface="Wingdings" panose="05000000000000000000" pitchFamily="2" charset="2"/>
                <a:buChar char="Ø"/>
              </a:pPr>
              <a:r>
                <a:rPr lang="en-US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Zajedništvo koje dijelimo pronalazi svoje najdublje korijene u ljubavi i jedinstvu Presvetoga Trojstva.</a:t>
              </a:r>
              <a:r>
                <a:rPr lang="hr-HR" sz="1100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</a:rPr>
                <a:t> </a:t>
              </a:r>
            </a:p>
            <a:p>
              <a:pPr marL="612775" marR="0" lvl="1" indent="-342900" algn="just" rtl="0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499"/>
                <a:buFont typeface="Wingdings" panose="05000000000000000000" pitchFamily="2" charset="2"/>
                <a:buChar char="Ø"/>
              </a:pPr>
              <a:endParaRPr lang="hr-HR" sz="1100" b="0" i="0" u="none" strike="noStrike" cap="none" dirty="0">
                <a:solidFill>
                  <a:schemeClr val="tx1"/>
                </a:solidFill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endParaRPr>
            </a:p>
            <a:p>
              <a:pPr marL="612775" marR="0" lvl="1" indent="-342900" algn="just" rtl="0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499"/>
                <a:buFont typeface="Wingdings" panose="05000000000000000000" pitchFamily="2" charset="2"/>
                <a:buChar char="Ø"/>
              </a:pPr>
              <a:r>
                <a:rPr lang="hr-HR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Svi vjernici </a:t>
              </a:r>
              <a:r>
                <a:rPr lang="hr-HR" sz="2000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z</a:t>
              </a:r>
              <a:r>
                <a:rPr lang="hr-HR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ajedno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 </a:t>
              </a:r>
              <a:r>
                <a:rPr lang="hr-HR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su 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u</a:t>
              </a:r>
              <a:r>
                <a:rPr lang="hr-HR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jedinjeni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 u </a:t>
              </a:r>
              <a:r>
                <a:rPr lang="hr-HR" sz="200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„</a:t>
              </a:r>
              <a:r>
                <a:rPr lang="en-US" sz="200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sensus fide</a:t>
              </a:r>
              <a:r>
                <a:rPr lang="hr-HR" sz="200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l</a:t>
              </a:r>
              <a:r>
                <a:rPr lang="en-US" sz="200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iu</a:t>
              </a:r>
              <a:r>
                <a:rPr lang="hr-HR" sz="200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mu”</a:t>
              </a:r>
              <a:r>
                <a:rPr lang="en-US" sz="200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 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koj</a:t>
              </a:r>
              <a:r>
                <a:rPr lang="hr-HR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eg međusobno 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dijelimo. </a:t>
              </a:r>
              <a:endParaRPr sz="1100" dirty="0">
                <a:solidFill>
                  <a:schemeClr val="tx1"/>
                </a:solidFill>
                <a:latin typeface="Kristen ITC" panose="03050502040202030202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6" name="Google Shape;326;p15"/>
          <p:cNvGrpSpPr/>
          <p:nvPr/>
        </p:nvGrpSpPr>
        <p:grpSpPr>
          <a:xfrm>
            <a:off x="12951143" y="4290855"/>
            <a:ext cx="4686767" cy="3868657"/>
            <a:chOff x="-49222" y="662642"/>
            <a:chExt cx="6249024" cy="5158209"/>
          </a:xfrm>
        </p:grpSpPr>
        <p:sp>
          <p:nvSpPr>
            <p:cNvPr id="327" name="Google Shape;327;p15"/>
            <p:cNvSpPr txBox="1"/>
            <p:nvPr/>
          </p:nvSpPr>
          <p:spPr>
            <a:xfrm>
              <a:off x="103177" y="662642"/>
              <a:ext cx="6096624" cy="106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 dirty="0">
                  <a:solidFill>
                    <a:srgbClr val="923974"/>
                  </a:solidFill>
                  <a:latin typeface="Ink Free" panose="03080402000500000000" pitchFamily="66" charset="0"/>
                  <a:ea typeface="Cardo"/>
                  <a:cs typeface="Calibri" panose="020F0502020204030204" pitchFamily="34" charset="0"/>
                  <a:sym typeface="Cardo"/>
                </a:rPr>
                <a:t>POSLANJE</a:t>
              </a:r>
              <a:endParaRPr dirty="0">
                <a:latin typeface="Ink Free" panose="03080402000500000000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328" name="Google Shape;328;p15"/>
            <p:cNvSpPr txBox="1"/>
            <p:nvPr/>
          </p:nvSpPr>
          <p:spPr>
            <a:xfrm>
              <a:off x="-49222" y="1511979"/>
              <a:ext cx="6096624" cy="4308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39748" marR="0" lvl="1" indent="-269873" algn="just" rtl="0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C50"/>
                </a:buClr>
                <a:buSzPts val="2499"/>
                <a:buFont typeface="Arial"/>
                <a:buChar char="•"/>
              </a:pPr>
              <a:endParaRPr lang="hr-HR" sz="2000" b="0" i="0" u="none" strike="noStrike" cap="none" dirty="0">
                <a:solidFill>
                  <a:srgbClr val="011C50"/>
                </a:solidFill>
                <a:latin typeface="Kristen ITC" panose="03050502040202030202" pitchFamily="66" charset="0"/>
                <a:ea typeface="Cardo"/>
                <a:cs typeface="Times New Roman" panose="02020603050405020304" pitchFamily="18" charset="0"/>
                <a:sym typeface="Cardo"/>
              </a:endParaRPr>
            </a:p>
            <a:p>
              <a:pPr marL="612775" marR="0" lvl="1" indent="-342900" algn="just" rtl="0">
                <a:lnSpc>
                  <a:spcPct val="15002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499"/>
                <a:buFont typeface="Wingdings" panose="05000000000000000000" pitchFamily="2" charset="2"/>
                <a:buChar char="Ø"/>
              </a:pPr>
              <a:r>
                <a:rPr lang="en-US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Ovaj sinod</a:t>
              </a:r>
              <a:r>
                <a:rPr lang="hr-HR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alni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 proces ima </a:t>
              </a:r>
              <a:r>
                <a:rPr lang="hr-HR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i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 misionarsku dimenziju. Cilj mu je</a:t>
              </a:r>
              <a:r>
                <a:rPr lang="hr-HR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, kroz veće zajedništvo i sudjelovanje,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 osposobiti Crkvu za bolje</a:t>
              </a:r>
              <a:r>
                <a:rPr lang="hr-HR" sz="2000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 i kvalitetnije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 svjedočenje </a:t>
              </a:r>
              <a:r>
                <a:rPr lang="hr-HR" sz="2000" b="0" i="0" u="none" strike="noStrike" cap="none" dirty="0">
                  <a:solidFill>
                    <a:schemeClr val="tx1"/>
                  </a:solidFill>
                  <a:latin typeface="Kristen ITC" panose="03050502040202030202" pitchFamily="66" charset="0"/>
                  <a:ea typeface="Cardo"/>
                  <a:cs typeface="Calibri" panose="020F0502020204030204" pitchFamily="34" charset="0"/>
                  <a:sym typeface="Cardo"/>
                </a:rPr>
                <a:t>Radosne vijesti.</a:t>
              </a:r>
              <a:endParaRPr sz="1100" dirty="0">
                <a:solidFill>
                  <a:schemeClr val="tx1"/>
                </a:solidFill>
                <a:latin typeface="Kristen ITC" panose="03050502040202030202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15" name="Google Shape;327;p15">
              <a:extLst>
                <a:ext uri="{FF2B5EF4-FFF2-40B4-BE49-F238E27FC236}">
                  <a16:creationId xmlns:a16="http://schemas.microsoft.com/office/drawing/2014/main" id="{1165FE63-5447-40B1-82A8-2F6F4D4BB2E5}"/>
                </a:ext>
              </a:extLst>
            </p:cNvPr>
            <p:cNvSpPr txBox="1"/>
            <p:nvPr/>
          </p:nvSpPr>
          <p:spPr>
            <a:xfrm>
              <a:off x="103178" y="662642"/>
              <a:ext cx="6096624" cy="373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7" name="Google Shape;323;p15">
            <a:extLst>
              <a:ext uri="{FF2B5EF4-FFF2-40B4-BE49-F238E27FC236}">
                <a16:creationId xmlns:a16="http://schemas.microsoft.com/office/drawing/2014/main" id="{876E10C9-C57F-4816-A960-6BD99037DE5E}"/>
              </a:ext>
            </a:extLst>
          </p:cNvPr>
          <p:cNvGrpSpPr/>
          <p:nvPr/>
        </p:nvGrpSpPr>
        <p:grpSpPr>
          <a:xfrm>
            <a:off x="4846320" y="1592367"/>
            <a:ext cx="17327880" cy="1218795"/>
            <a:chOff x="-3704528" y="1065179"/>
            <a:chExt cx="24302983" cy="1625061"/>
          </a:xfrm>
        </p:grpSpPr>
        <p:sp>
          <p:nvSpPr>
            <p:cNvPr id="18" name="Google Shape;324;p15">
              <a:extLst>
                <a:ext uri="{FF2B5EF4-FFF2-40B4-BE49-F238E27FC236}">
                  <a16:creationId xmlns:a16="http://schemas.microsoft.com/office/drawing/2014/main" id="{AA99D40A-67FC-495A-802B-E47731032654}"/>
                </a:ext>
              </a:extLst>
            </p:cNvPr>
            <p:cNvSpPr txBox="1"/>
            <p:nvPr/>
          </p:nvSpPr>
          <p:spPr>
            <a:xfrm>
              <a:off x="-3704528" y="1065179"/>
              <a:ext cx="12675171" cy="1625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i="0" strike="noStrike" cap="none" dirty="0">
                  <a:solidFill>
                    <a:schemeClr val="tx1"/>
                  </a:solidFill>
                  <a:latin typeface="Ink Free" panose="03080402000500000000" pitchFamily="66" charset="0"/>
                  <a:ea typeface="Cardo"/>
                  <a:cs typeface="Calibri Light" panose="020F0302020204030204" pitchFamily="34" charset="0"/>
                  <a:sym typeface="Cardo"/>
                </a:rPr>
                <a:t>KLJUČNI POJMOVI</a:t>
              </a:r>
              <a:endParaRPr lang="en-US" dirty="0">
                <a:solidFill>
                  <a:schemeClr val="tx1"/>
                </a:solidFill>
                <a:latin typeface="Ink Free" panose="03080402000500000000" pitchFamily="66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Google Shape;325;p15">
              <a:extLst>
                <a:ext uri="{FF2B5EF4-FFF2-40B4-BE49-F238E27FC236}">
                  <a16:creationId xmlns:a16="http://schemas.microsoft.com/office/drawing/2014/main" id="{A3ACED7B-4979-406E-A7B9-57B43832491E}"/>
                </a:ext>
              </a:extLst>
            </p:cNvPr>
            <p:cNvSpPr txBox="1"/>
            <p:nvPr/>
          </p:nvSpPr>
          <p:spPr>
            <a:xfrm>
              <a:off x="0" y="1293091"/>
              <a:ext cx="20598455" cy="344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tekst, vektorska grafika, igračka&#10;&#10;Opis je automatski generiran">
            <a:extLst>
              <a:ext uri="{FF2B5EF4-FFF2-40B4-BE49-F238E27FC236}">
                <a16:creationId xmlns:a16="http://schemas.microsoft.com/office/drawing/2014/main" id="{B52707DA-CF3E-4594-A22B-E89560670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6410" y="2826380"/>
            <a:ext cx="4037134" cy="2185455"/>
          </a:xfrm>
          <a:prstGeom prst="rect">
            <a:avLst/>
          </a:prstGeom>
        </p:spPr>
      </p:pic>
      <p:sp>
        <p:nvSpPr>
          <p:cNvPr id="619" name="Google Shape;619;p30"/>
          <p:cNvSpPr txBox="1"/>
          <p:nvPr/>
        </p:nvSpPr>
        <p:spPr>
          <a:xfrm>
            <a:off x="3633023" y="2658916"/>
            <a:ext cx="8566265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strike="noStrike" cap="none" dirty="0">
                <a:solidFill>
                  <a:schemeClr val="tx1"/>
                </a:solidFill>
                <a:latin typeface="Ink Free" panose="03080402000500000000" pitchFamily="66" charset="0"/>
                <a:ea typeface="Cardo"/>
                <a:cs typeface="Calibri Light" panose="020F0302020204030204" pitchFamily="34" charset="0"/>
                <a:sym typeface="Cardo"/>
              </a:rPr>
              <a:t>TEMELJN</a:t>
            </a:r>
            <a:r>
              <a:rPr lang="hr-HR" sz="6600" b="1" i="0" strike="noStrike" cap="none" dirty="0">
                <a:solidFill>
                  <a:schemeClr val="tx1"/>
                </a:solidFill>
                <a:latin typeface="Ink Free" panose="03080402000500000000" pitchFamily="66" charset="0"/>
                <a:ea typeface="Cardo"/>
                <a:cs typeface="Calibri Light" panose="020F0302020204030204" pitchFamily="34" charset="0"/>
                <a:sym typeface="Cardo"/>
              </a:rPr>
              <a:t>A</a:t>
            </a:r>
            <a:r>
              <a:rPr lang="en-US" sz="6600" b="1" i="0" strike="noStrike" cap="none" dirty="0">
                <a:solidFill>
                  <a:schemeClr val="tx1"/>
                </a:solidFill>
                <a:latin typeface="Ink Free" panose="03080402000500000000" pitchFamily="66" charset="0"/>
                <a:ea typeface="Cardo"/>
                <a:cs typeface="Calibri Light" panose="020F0302020204030204" pitchFamily="34" charset="0"/>
                <a:sym typeface="Cardo"/>
              </a:rPr>
              <a:t> PITANJ</a:t>
            </a:r>
            <a:r>
              <a:rPr lang="hr-HR" sz="6600" b="1" i="0" strike="noStrike" cap="none" dirty="0">
                <a:solidFill>
                  <a:schemeClr val="tx1"/>
                </a:solidFill>
                <a:latin typeface="Ink Free" panose="03080402000500000000" pitchFamily="66" charset="0"/>
                <a:ea typeface="Cardo"/>
                <a:cs typeface="Calibri Light" panose="020F0302020204030204" pitchFamily="34" charset="0"/>
                <a:sym typeface="Cardo"/>
              </a:rPr>
              <a:t>A</a:t>
            </a:r>
            <a:endParaRPr lang="en-US" b="1" dirty="0">
              <a:solidFill>
                <a:schemeClr val="tx1"/>
              </a:solidFill>
              <a:latin typeface="Ink Free" panose="03080402000500000000" pitchFamily="66" charset="0"/>
              <a:cs typeface="Calibri Light" panose="020F0302020204030204" pitchFamily="34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628E3EA-3656-47BD-8D27-9F7D90D4595B}"/>
              </a:ext>
            </a:extLst>
          </p:cNvPr>
          <p:cNvSpPr txBox="1"/>
          <p:nvPr/>
        </p:nvSpPr>
        <p:spPr>
          <a:xfrm>
            <a:off x="384144" y="6189728"/>
            <a:ext cx="13890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	  </a:t>
            </a:r>
            <a:r>
              <a: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	</a:t>
            </a:r>
            <a:r>
              <a: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1.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KAKO SE </a:t>
            </a:r>
            <a:r>
              <a: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DANAS „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ZAJEDNIČKI HOD</a:t>
            </a:r>
            <a:r>
              <a: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”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 OSTVARUJE U </a:t>
            </a:r>
            <a:r>
              <a: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NAŠOJ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 CRKVI? </a:t>
            </a:r>
            <a:endParaRPr kumimoji="0" lang="hr-HR" sz="3200" b="1" i="0" u="none" strike="noStrike" kern="0" cap="none" spc="0" normalizeH="0" baseline="0" noProof="0" dirty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Ink Free" panose="03080402000500000000" pitchFamily="66" charset="0"/>
              <a:ea typeface="Cardo"/>
              <a:cs typeface="Calibri" panose="020F0502020204030204" pitchFamily="34" charset="0"/>
              <a:sym typeface="Cardo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82775B1-AB94-4DBE-A923-66EECFDA1D3E}"/>
              </a:ext>
            </a:extLst>
          </p:cNvPr>
          <p:cNvSpPr txBox="1"/>
          <p:nvPr/>
        </p:nvSpPr>
        <p:spPr>
          <a:xfrm>
            <a:off x="-396240" y="7460620"/>
            <a:ext cx="18562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	 </a:t>
            </a:r>
            <a:r>
              <a: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 		2.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NA KOJE NAS</a:t>
            </a:r>
            <a:r>
              <a: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KORAKE DUH </a:t>
            </a:r>
            <a:r>
              <a: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SVETI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POZIVA DA BISMO RASLI U </a:t>
            </a:r>
            <a:r>
              <a: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NAŠEM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 </a:t>
            </a:r>
            <a:r>
              <a:rPr kumimoji="0" lang="hr-HR" sz="2800" b="1" i="0" u="none" strike="noStrike" kern="0" cap="none" spc="0" normalizeH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 </a:t>
            </a:r>
            <a:br>
              <a:rPr kumimoji="0" lang="hr-HR" sz="2800" b="1" i="0" u="none" strike="noStrike" kern="0" cap="none" spc="0" normalizeH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</a:br>
            <a:r>
              <a:rPr kumimoji="0" lang="hr-HR" sz="2800" b="1" i="0" u="none" strike="noStrike" kern="0" cap="none" spc="0" normalizeH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 				</a:t>
            </a:r>
            <a:r>
              <a: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„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ZAJEDNIČKOM HODU</a:t>
            </a:r>
            <a:r>
              <a: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”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Ink Free" panose="03080402000500000000" pitchFamily="66" charset="0"/>
                <a:ea typeface="Cardo"/>
                <a:cs typeface="Calibri" panose="020F0502020204030204" pitchFamily="34" charset="0"/>
                <a:sym typeface="Cardo"/>
              </a:rPr>
              <a:t>?</a:t>
            </a:r>
            <a:endParaRPr kumimoji="0" lang="hr-HR" sz="3200" b="1" i="0" u="none" strike="noStrike" kern="0" cap="none" spc="0" normalizeH="0" baseline="0" noProof="0" dirty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Ink Free" panose="03080402000500000000" pitchFamily="66" charset="0"/>
              <a:ea typeface="Cardo"/>
              <a:cs typeface="Calibri" panose="020F0502020204030204" pitchFamily="34" charset="0"/>
              <a:sym typeface="Card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45E5B3D8-023E-426E-940D-A213148FB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384" y="5206660"/>
            <a:ext cx="1533144" cy="240248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D82B7E4-65BE-487D-BC21-7A300506A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9870" y="440690"/>
            <a:ext cx="10748210" cy="1470025"/>
          </a:xfrm>
        </p:spPr>
        <p:txBody>
          <a:bodyPr>
            <a:normAutofit/>
          </a:bodyPr>
          <a:lstStyle/>
          <a:p>
            <a:r>
              <a:rPr lang="hr-HR" sz="5400" b="1" dirty="0">
                <a:latin typeface="Ink Free" panose="03080402000500000000" pitchFamily="66" charset="0"/>
                <a:cs typeface="Calibri" panose="020F0502020204030204" pitchFamily="34" charset="0"/>
              </a:rPr>
              <a:t>DESET TEMATSKIH JEZGRI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4533745-8C6C-4E52-B1B7-78EDC094D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8379" y="5813720"/>
            <a:ext cx="13373100" cy="1926056"/>
          </a:xfrm>
        </p:spPr>
        <p:txBody>
          <a:bodyPr>
            <a:noAutofit/>
          </a:bodyPr>
          <a:lstStyle/>
          <a:p>
            <a:pPr marL="432000" indent="-108000" algn="just">
              <a:lnSpc>
                <a:spcPct val="150000"/>
              </a:lnSpc>
            </a:pPr>
            <a:r>
              <a:rPr lang="hr-HR" sz="2800" b="1" dirty="0">
                <a:solidFill>
                  <a:schemeClr val="tx1"/>
                </a:solidFill>
                <a:latin typeface="Kristen ITC" panose="03050502040202030202" pitchFamily="66" charset="0"/>
                <a:cs typeface="Calibri" panose="020F0502020204030204" pitchFamily="34" charset="0"/>
              </a:rPr>
              <a:t>1. SUPUTNICI NA ISTOME PUTU</a:t>
            </a:r>
          </a:p>
          <a:p>
            <a:pPr marL="432000" indent="-108000" algn="just">
              <a:lnSpc>
                <a:spcPct val="150000"/>
              </a:lnSpc>
            </a:pPr>
            <a:r>
              <a:rPr lang="hr-HR" sz="2400" dirty="0">
                <a:solidFill>
                  <a:schemeClr val="tx1"/>
                </a:solidFill>
                <a:latin typeface="Kristen ITC" panose="03050502040202030202" pitchFamily="66" charset="0"/>
                <a:cs typeface="Calibri" panose="020F0502020204030204" pitchFamily="34" charset="0"/>
              </a:rPr>
              <a:t>U Crkvi i u društvu na istome smo putu, stojimo rame uz rame jedni s drugima.</a:t>
            </a:r>
          </a:p>
          <a:p>
            <a:pPr marL="432000" indent="-108000" algn="just">
              <a:lnSpc>
                <a:spcPct val="150000"/>
              </a:lnSpc>
            </a:pPr>
            <a:endParaRPr lang="hr-H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000" indent="-108000" algn="just">
              <a:lnSpc>
                <a:spcPct val="150000"/>
              </a:lnSpc>
            </a:pPr>
            <a:endParaRPr lang="hr-H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000" indent="-108000" algn="just">
              <a:lnSpc>
                <a:spcPct val="150000"/>
              </a:lnSpc>
            </a:pPr>
            <a:endParaRPr lang="hr-H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E41513A-837D-4E15-8AD0-2987AF1BDB31}"/>
              </a:ext>
            </a:extLst>
          </p:cNvPr>
          <p:cNvSpPr txBox="1"/>
          <p:nvPr/>
        </p:nvSpPr>
        <p:spPr>
          <a:xfrm>
            <a:off x="3040742" y="8059908"/>
            <a:ext cx="15087601" cy="1321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31800" algn="just" defTabSz="914400" rtl="0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tabLst/>
              <a:defRPr/>
            </a:pPr>
            <a:r>
              <a: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Calibri"/>
              </a:rPr>
              <a:t>2. SLUŠATI</a:t>
            </a:r>
          </a:p>
          <a:p>
            <a:pPr marL="457200" marR="0" lvl="0" indent="-431800" algn="just" defTabSz="914400" rtl="0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Calibri"/>
              </a:rPr>
              <a:t>Slušanje je prvi korak zajedništva, a ono zahtijeva srce koje je otvoreno i u kojem nema predrasuda.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AA927EFB-0CB2-4847-8DCB-971D295C0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2492" y="8059908"/>
            <a:ext cx="1852036" cy="1341954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72262D05-0795-45D3-A40C-513286D75A92}"/>
              </a:ext>
            </a:extLst>
          </p:cNvPr>
          <p:cNvSpPr txBox="1"/>
          <p:nvPr/>
        </p:nvSpPr>
        <p:spPr>
          <a:xfrm>
            <a:off x="1648510" y="2839501"/>
            <a:ext cx="13865868" cy="102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Kako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 bi 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se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pospješilo </a:t>
            </a:r>
            <a:r>
              <a:rPr kumimoji="0" lang="hr-HR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davanje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 odgovora na</a:t>
            </a:r>
            <a:r>
              <a:rPr kumimoji="0" lang="hr-HR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 temeljna 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itanj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, razvijeno je </a:t>
            </a:r>
            <a:b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DESET TEMATSKIH JEZGRI</a:t>
            </a:r>
            <a:r>
              <a:rPr lang="hr-HR" sz="2400" dirty="0"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 koje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koristi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mo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 kao smjernic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ea typeface="Cardo"/>
                <a:cs typeface="Calibri" panose="020F0502020204030204" pitchFamily="34" charset="0"/>
                <a:sym typeface="Cardo"/>
              </a:rPr>
              <a:t>e:</a:t>
            </a:r>
          </a:p>
        </p:txBody>
      </p:sp>
    </p:spTree>
    <p:extLst>
      <p:ext uri="{BB962C8B-B14F-4D97-AF65-F5344CB8AC3E}">
        <p14:creationId xmlns:p14="http://schemas.microsoft.com/office/powerpoint/2010/main" val="256721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F4533745-8C6C-4E52-B1B7-78EDC094D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1978" y="3054471"/>
            <a:ext cx="14516100" cy="1769715"/>
          </a:xfrm>
        </p:spPr>
        <p:txBody>
          <a:bodyPr>
            <a:noAutofit/>
          </a:bodyPr>
          <a:lstStyle/>
          <a:p>
            <a:pPr marL="457200" marR="0" lvl="0" indent="-431800" algn="just" defTabSz="914400" rtl="0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tabLst/>
              <a:defRPr/>
            </a:pPr>
            <a:r>
              <a: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Calibri"/>
              </a:rPr>
              <a:t>4. SLAVITI</a:t>
            </a:r>
          </a:p>
          <a:p>
            <a:pPr marL="457200" marR="0" lvl="0" indent="-431800" algn="just" defTabSz="914400" rtl="0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Calibri"/>
              </a:rPr>
              <a:t>Zajednički hod moguć je</a:t>
            </a:r>
            <a:r>
              <a:rPr kumimoji="0" lang="hr-HR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Calibri"/>
              </a:rPr>
              <a:t> jedino 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Calibri"/>
              </a:rPr>
              <a:t>ako se temelji na zajedničkom slavljenju euharistije.</a:t>
            </a:r>
          </a:p>
          <a:p>
            <a:pPr marL="457200" marR="0" lvl="0" indent="-431800" algn="just" defTabSz="914400" rtl="0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tabLst/>
              <a:defRPr/>
            </a:pPr>
            <a:endParaRPr kumimoji="0" lang="hr-H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risten ITC" panose="03050502040202030202" pitchFamily="66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EC560542-D153-4B4B-9E8F-467864A6B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77" y="2702695"/>
            <a:ext cx="2121491" cy="212149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E2A6FC4-80BE-4755-BB8B-0926598CA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052" y="5462814"/>
            <a:ext cx="2536213" cy="169080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78A4126-FB4E-4EE0-A451-E5FDE31F0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977" y="7746311"/>
            <a:ext cx="2212365" cy="2187685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B0EEBC47-8F23-4BD6-8D72-CDB425B81639}"/>
              </a:ext>
            </a:extLst>
          </p:cNvPr>
          <p:cNvSpPr txBox="1"/>
          <p:nvPr/>
        </p:nvSpPr>
        <p:spPr>
          <a:xfrm>
            <a:off x="4041978" y="5264401"/>
            <a:ext cx="12471400" cy="171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31800" algn="just" defTabSz="914400" rtl="0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tabLst/>
              <a:defRPr/>
            </a:pPr>
            <a:endParaRPr kumimoji="0" lang="hr-H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risten ITC" panose="03050502040202030202" pitchFamily="66" charset="0"/>
              <a:cs typeface="Times New Roman" panose="02020603050405020304" pitchFamily="18" charset="0"/>
              <a:sym typeface="Calibri"/>
            </a:endParaRPr>
          </a:p>
          <a:p>
            <a:pPr marL="457200" marR="0" lvl="0" indent="-431800" algn="just" defTabSz="914400" rtl="0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tabLst/>
              <a:defRPr/>
            </a:pPr>
            <a:r>
              <a: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Calibri"/>
              </a:rPr>
              <a:t>5. SUODGOVORNOST</a:t>
            </a:r>
          </a:p>
          <a:p>
            <a:pPr marL="457200" marR="0" lvl="0" indent="-431800" algn="just" defTabSz="914400" rtl="0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Calibri"/>
              </a:rPr>
              <a:t>U Crkvi koja želi biti sinodalna svi su pozvani sudjelovati u zajedničkom poslanju.</a:t>
            </a:r>
            <a:endParaRPr kumimoji="0" lang="hr-HR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risten ITC" panose="03050502040202030202" pitchFamily="66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5E5E6F6-6762-424B-9D16-5246680B6A9C}"/>
              </a:ext>
            </a:extLst>
          </p:cNvPr>
          <p:cNvSpPr txBox="1"/>
          <p:nvPr/>
        </p:nvSpPr>
        <p:spPr>
          <a:xfrm>
            <a:off x="4041978" y="8148610"/>
            <a:ext cx="12757626" cy="131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31800" algn="just" defTabSz="914400" rtl="0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tabLst/>
              <a:defRPr/>
            </a:pPr>
            <a:r>
              <a: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Calibri"/>
              </a:rPr>
              <a:t>6. DIJALOG</a:t>
            </a:r>
          </a:p>
          <a:p>
            <a:pPr marL="457200" marR="0" lvl="0" indent="-431800" algn="just" defTabSz="914400" rtl="0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Calibri"/>
              </a:rPr>
              <a:t>Dijalog ponekad uključuje i šutnju i trpljenje, ali to je put ustrajnosti i zajedništva.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445CE77-3477-45B1-87CB-339FDE1A5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204" y="507213"/>
            <a:ext cx="1937908" cy="1937908"/>
          </a:xfrm>
          <a:prstGeom prst="rect">
            <a:avLst/>
          </a:prstGeom>
        </p:spPr>
      </p:pic>
      <p:sp>
        <p:nvSpPr>
          <p:cNvPr id="9" name="Podnaslov 2">
            <a:extLst>
              <a:ext uri="{FF2B5EF4-FFF2-40B4-BE49-F238E27FC236}">
                <a16:creationId xmlns:a16="http://schemas.microsoft.com/office/drawing/2014/main" id="{40E83971-1862-449E-9F10-6DCCAB826260}"/>
              </a:ext>
            </a:extLst>
          </p:cNvPr>
          <p:cNvSpPr txBox="1">
            <a:spLocks/>
          </p:cNvSpPr>
          <p:nvPr/>
        </p:nvSpPr>
        <p:spPr>
          <a:xfrm>
            <a:off x="4041978" y="821811"/>
            <a:ext cx="14516100" cy="176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hr-HR" sz="2800" b="1" dirty="0">
                <a:solidFill>
                  <a:srgbClr val="000000"/>
                </a:solidFill>
                <a:latin typeface="Kristen ITC" panose="03050502040202030202" pitchFamily="66" charset="0"/>
                <a:cs typeface="Calibri" panose="020F0502020204030204" pitchFamily="34" charset="0"/>
              </a:rPr>
              <a:t>3. GOVORITI</a:t>
            </a:r>
          </a:p>
          <a:p>
            <a:pPr algn="just">
              <a:lnSpc>
                <a:spcPct val="150000"/>
              </a:lnSpc>
              <a:defRPr/>
            </a:pPr>
            <a:r>
              <a:rPr lang="hr-HR" sz="2400" dirty="0">
                <a:solidFill>
                  <a:srgbClr val="000000"/>
                </a:solidFill>
                <a:latin typeface="Kristen ITC" panose="03050502040202030202" pitchFamily="66" charset="0"/>
                <a:cs typeface="Times New Roman" panose="02020603050405020304" pitchFamily="18" charset="0"/>
              </a:rPr>
              <a:t>Svi smo pozvani govoriti u istini i u slobodi, posebice ono što nas muči i što nam je na srcu.</a:t>
            </a:r>
            <a:endParaRPr lang="hr-HR" sz="2400" b="1" dirty="0">
              <a:solidFill>
                <a:srgbClr val="000000"/>
              </a:solidFill>
              <a:latin typeface="Kristen ITC" panose="03050502040202030202" pitchFamily="66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hr-HR" sz="2400" dirty="0">
              <a:solidFill>
                <a:srgbClr val="000000"/>
              </a:solidFill>
              <a:latin typeface="Kristen ITC" panose="03050502040202030202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4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 descr="Slika na kojoj se prikazuje tekst, vektorska grafika&#10;&#10;Opis je automatski generiran">
            <a:extLst>
              <a:ext uri="{FF2B5EF4-FFF2-40B4-BE49-F238E27FC236}">
                <a16:creationId xmlns:a16="http://schemas.microsoft.com/office/drawing/2014/main" id="{03126B3C-E686-42B9-9B44-CBC20FB80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68" y="8051091"/>
            <a:ext cx="2885094" cy="1550782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36B554CB-EA82-48F3-B3E7-97F369073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4662" y="1242122"/>
            <a:ext cx="14706600" cy="1473200"/>
          </a:xfrm>
        </p:spPr>
        <p:txBody>
          <a:bodyPr>
            <a:normAutofit/>
          </a:bodyPr>
          <a:lstStyle/>
          <a:p>
            <a:pPr marL="457200" marR="0" lvl="0" indent="-431800" algn="just" defTabSz="914400" rtl="0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tabLst/>
              <a:defRPr/>
            </a:pPr>
            <a:r>
              <a: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Calibri"/>
              </a:rPr>
              <a:t>7. DRUGE KRŠĆANSKE VJEROISPOVIJESTI</a:t>
            </a:r>
          </a:p>
          <a:p>
            <a:pPr marL="457200" marR="0" lvl="0" indent="-431800" algn="just" defTabSz="914400" rtl="0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Calibri"/>
              </a:rPr>
              <a:t>Dijalog i odnos prema braći kršćanima drugih vjeroispovijesti važan je segment zajedništva.</a:t>
            </a:r>
          </a:p>
          <a:p>
            <a:pPr marL="457200" marR="0" lvl="0" indent="-431800" algn="just" defTabSz="914400" rtl="0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tabLst/>
              <a:defRPr/>
            </a:pPr>
            <a:endParaRPr kumimoji="0" lang="hr-H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risten ITC" panose="03050502040202030202" pitchFamily="66" charset="0"/>
              <a:cs typeface="Times New Roman" panose="02020603050405020304" pitchFamily="18" charset="0"/>
              <a:sym typeface="Calibri"/>
            </a:endParaRPr>
          </a:p>
          <a:p>
            <a:pPr>
              <a:lnSpc>
                <a:spcPct val="150000"/>
              </a:lnSpc>
            </a:pPr>
            <a:endParaRPr lang="hr-HR" dirty="0">
              <a:latin typeface="Kristen ITC" panose="03050502040202030202" pitchFamily="66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B69C262-FFB4-469D-AF3D-7EC4FBE16CD8}"/>
              </a:ext>
            </a:extLst>
          </p:cNvPr>
          <p:cNvSpPr txBox="1"/>
          <p:nvPr/>
        </p:nvSpPr>
        <p:spPr>
          <a:xfrm>
            <a:off x="3824662" y="3468819"/>
            <a:ext cx="15760700" cy="174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31800" algn="just" defTabSz="914400" rtl="0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tabLst/>
              <a:defRPr/>
            </a:pPr>
            <a:r>
              <a: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Calibri"/>
              </a:rPr>
              <a:t>8. SUDJELOVANJE U VLASTI</a:t>
            </a:r>
          </a:p>
          <a:p>
            <a:pPr marL="457200" marR="0" lvl="0" indent="-431800" algn="just" defTabSz="914400" rtl="0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Calibri"/>
              </a:rPr>
              <a:t>Zajednička Crkva je Crkva koja teži ka timskome radu.</a:t>
            </a:r>
          </a:p>
          <a:p>
            <a:pPr marL="457200" marR="0" lvl="0" indent="-431800" algn="just" defTabSz="914400" rtl="0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tabLst/>
              <a:defRPr/>
            </a:pP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cs typeface="Times New Roman" panose="02020603050405020304" pitchFamily="18" charset="0"/>
                <a:sym typeface="Calibri"/>
              </a:rPr>
              <a:t>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8BA3CC2-D678-4A36-83AC-A057D502061B}"/>
              </a:ext>
            </a:extLst>
          </p:cNvPr>
          <p:cNvSpPr txBox="1"/>
          <p:nvPr/>
        </p:nvSpPr>
        <p:spPr>
          <a:xfrm>
            <a:off x="3938962" y="8212566"/>
            <a:ext cx="15532100" cy="16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31800" algn="just" defTabSz="914400" rtl="0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tabLst/>
              <a:defRPr/>
            </a:pPr>
            <a:r>
              <a: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Calibri"/>
              </a:rPr>
              <a:t>10. ODGAJATI SE ZA SINODALNOST</a:t>
            </a:r>
          </a:p>
          <a:p>
            <a:pPr marL="457200" marR="0" lvl="0" indent="-431800" algn="just" defTabSz="914400" rtl="0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cs typeface="Calibri" panose="020F0502020204030204" pitchFamily="34" charset="0"/>
                <a:sym typeface="Calibri"/>
              </a:rPr>
              <a:t>Duhovnost sinodalnosti odgaja nas za zajedništvo koje mora postati naše životno načelo.</a:t>
            </a:r>
          </a:p>
          <a:p>
            <a:pPr>
              <a:lnSpc>
                <a:spcPct val="150000"/>
              </a:lnSpc>
            </a:pPr>
            <a:endParaRPr lang="hr-HR" dirty="0">
              <a:latin typeface="Kristen ITC" panose="03050502040202030202" pitchFamily="66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B24E784-8EED-47EF-9F91-52DFA4639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609" y="1119128"/>
            <a:ext cx="1464494" cy="1719188"/>
          </a:xfrm>
          <a:prstGeom prst="rect">
            <a:avLst/>
          </a:prstGeom>
        </p:spPr>
      </p:pic>
      <p:pic>
        <p:nvPicPr>
          <p:cNvPr id="12" name="Slika 11" descr="Slika na kojoj se prikazuje tekst, silueta&#10;&#10;Opis je automatski generiran">
            <a:extLst>
              <a:ext uri="{FF2B5EF4-FFF2-40B4-BE49-F238E27FC236}">
                <a16:creationId xmlns:a16="http://schemas.microsoft.com/office/drawing/2014/main" id="{72678ED2-D3A8-453F-AE00-637CC90DB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51" y="3564752"/>
            <a:ext cx="3105611" cy="1362110"/>
          </a:xfrm>
          <a:prstGeom prst="rect">
            <a:avLst/>
          </a:prstGeom>
        </p:spPr>
      </p:pic>
      <p:pic>
        <p:nvPicPr>
          <p:cNvPr id="14" name="Slika 13" descr="Slika na kojoj se prikazuje tekst&#10;&#10;Opis je automatski generiran">
            <a:extLst>
              <a:ext uri="{FF2B5EF4-FFF2-40B4-BE49-F238E27FC236}">
                <a16:creationId xmlns:a16="http://schemas.microsoft.com/office/drawing/2014/main" id="{A3D3072C-BACF-4A51-A55B-DDDD243F3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872" y="5549383"/>
            <a:ext cx="2548486" cy="1879187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107F9DE2-BAE2-49B6-98E0-BDE0E097E548}"/>
              </a:ext>
            </a:extLst>
          </p:cNvPr>
          <p:cNvSpPr txBox="1"/>
          <p:nvPr/>
        </p:nvSpPr>
        <p:spPr>
          <a:xfrm>
            <a:off x="3824662" y="5560938"/>
            <a:ext cx="6431858" cy="676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b="1" dirty="0">
                <a:latin typeface="Kristen ITC" panose="03050502040202030202" pitchFamily="66" charset="0"/>
                <a:cs typeface="Calibri" panose="020F0502020204030204" pitchFamily="34" charset="0"/>
              </a:rPr>
              <a:t>9. RAZLUČIVATI I ODLUČIVATI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33599A4-2B34-4B1A-B91E-136066F956B7}"/>
              </a:ext>
            </a:extLst>
          </p:cNvPr>
          <p:cNvSpPr txBox="1"/>
          <p:nvPr/>
        </p:nvSpPr>
        <p:spPr>
          <a:xfrm>
            <a:off x="3824662" y="6394180"/>
            <a:ext cx="9769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Kristen ITC" panose="03050502040202030202" pitchFamily="66" charset="0"/>
                <a:cs typeface="Calibri" panose="020F0502020204030204" pitchFamily="34" charset="0"/>
              </a:rPr>
              <a:t>U zajedništvu se odluke donose na temelju suglasja koje je plod </a:t>
            </a:r>
            <a:br>
              <a:rPr lang="hr-HR" sz="2400" dirty="0">
                <a:latin typeface="Kristen ITC" panose="03050502040202030202" pitchFamily="66" charset="0"/>
                <a:cs typeface="Calibri" panose="020F0502020204030204" pitchFamily="34" charset="0"/>
              </a:rPr>
            </a:br>
            <a:r>
              <a:rPr lang="hr-HR" sz="2400" dirty="0">
                <a:latin typeface="Kristen ITC" panose="03050502040202030202" pitchFamily="66" charset="0"/>
                <a:cs typeface="Calibri" panose="020F0502020204030204" pitchFamily="34" charset="0"/>
              </a:rPr>
              <a:t>zajedničke poslušnosti Duhu Svetomu.</a:t>
            </a:r>
          </a:p>
        </p:txBody>
      </p:sp>
    </p:spTree>
    <p:extLst>
      <p:ext uri="{BB962C8B-B14F-4D97-AF65-F5344CB8AC3E}">
        <p14:creationId xmlns:p14="http://schemas.microsoft.com/office/powerpoint/2010/main" val="19344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6031</TotalTime>
  <Words>913</Words>
  <Application>Microsoft Office PowerPoint</Application>
  <PresentationFormat>Prilagođeno</PresentationFormat>
  <Paragraphs>116</Paragraphs>
  <Slides>15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4" baseType="lpstr">
      <vt:lpstr>Kristen ITC</vt:lpstr>
      <vt:lpstr>Wingdings</vt:lpstr>
      <vt:lpstr>Calibri Light</vt:lpstr>
      <vt:lpstr>Arial</vt:lpstr>
      <vt:lpstr>Ink Free</vt:lpstr>
      <vt:lpstr>Calibri</vt:lpstr>
      <vt:lpstr>Arial Nova Cond</vt:lpstr>
      <vt:lpstr>Times New Roman</vt:lpstr>
      <vt:lpstr>Office Theme</vt:lpstr>
      <vt:lpstr>PowerPoint prezentacija</vt:lpstr>
      <vt:lpstr>SINODA 2021. – 2023.</vt:lpstr>
      <vt:lpstr>TEMA I CILJ SINODE</vt:lpstr>
      <vt:lpstr> SINODA TEŽI PREMA: </vt:lpstr>
      <vt:lpstr>PowerPoint prezentacija</vt:lpstr>
      <vt:lpstr>PowerPoint prezentacija</vt:lpstr>
      <vt:lpstr>DESET TEMATSKIH JEZGRI</vt:lpstr>
      <vt:lpstr>PowerPoint prezentacija</vt:lpstr>
      <vt:lpstr>PowerPoint prezentacija</vt:lpstr>
      <vt:lpstr>PowerPoint prezentacija</vt:lpstr>
      <vt:lpstr>POZIV BISKUPIJAMA</vt:lpstr>
      <vt:lpstr>KORACI SINODALNOG PUTA RIJEČKE NADBISKUPIJE</vt:lpstr>
      <vt:lpstr>ZANIMA NAS ŠTO MISLIŠ O CRKVI! d CRKVA ŽELI ČUTI I TVOJE MIŠLJENJE! </vt:lpstr>
      <vt:lpstr>VIŠE O SINODI: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Apolinar Barbiš</cp:lastModifiedBy>
  <cp:revision>32</cp:revision>
  <dcterms:created xsi:type="dcterms:W3CDTF">2006-08-16T00:00:00Z</dcterms:created>
  <dcterms:modified xsi:type="dcterms:W3CDTF">2022-02-19T16:07:00Z</dcterms:modified>
</cp:coreProperties>
</file>